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21"/>
  </p:notesMasterIdLst>
  <p:handoutMasterIdLst>
    <p:handoutMasterId r:id="rId22"/>
  </p:handoutMasterIdLst>
  <p:sldIdLst>
    <p:sldId id="256" r:id="rId2"/>
    <p:sldId id="260" r:id="rId3"/>
    <p:sldId id="285" r:id="rId4"/>
    <p:sldId id="262" r:id="rId5"/>
    <p:sldId id="263" r:id="rId6"/>
    <p:sldId id="286" r:id="rId7"/>
    <p:sldId id="265" r:id="rId8"/>
    <p:sldId id="287" r:id="rId9"/>
    <p:sldId id="288" r:id="rId10"/>
    <p:sldId id="289" r:id="rId11"/>
    <p:sldId id="290" r:id="rId12"/>
    <p:sldId id="291" r:id="rId13"/>
    <p:sldId id="266" r:id="rId14"/>
    <p:sldId id="292" r:id="rId15"/>
    <p:sldId id="293" r:id="rId16"/>
    <p:sldId id="294" r:id="rId17"/>
    <p:sldId id="295" r:id="rId18"/>
    <p:sldId id="300" r:id="rId19"/>
    <p:sldId id="301" r:id="rId2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4" autoAdjust="0"/>
    <p:restoredTop sz="72976" autoAdjust="0"/>
  </p:normalViewPr>
  <p:slideViewPr>
    <p:cSldViewPr snapToGrid="0">
      <p:cViewPr varScale="1">
        <p:scale>
          <a:sx n="81" d="100"/>
          <a:sy n="81" d="100"/>
        </p:scale>
        <p:origin x="1218" y="54"/>
      </p:cViewPr>
      <p:guideLst/>
    </p:cSldViewPr>
  </p:slideViewPr>
  <p:notesTextViewPr>
    <p:cViewPr>
      <p:scale>
        <a:sx n="125" d="100"/>
        <a:sy n="125" d="100"/>
      </p:scale>
      <p:origin x="0" y="0"/>
    </p:cViewPr>
  </p:notesTextViewPr>
  <p:notesViewPr>
    <p:cSldViewPr snapToGrid="0">
      <p:cViewPr varScale="1">
        <p:scale>
          <a:sx n="60" d="100"/>
          <a:sy n="60" d="100"/>
        </p:scale>
        <p:origin x="1496" y="5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2019/4/12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2019/4/12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大家好，今天我要讲的论文是 </a:t>
            </a:r>
            <a:r>
              <a:rPr lang="en-US" altLang="zh-CN" sz="1200" dirty="0"/>
              <a:t>Crystal: Software-Defined Storage for Multi-tenant Object Stores</a:t>
            </a:r>
            <a:r>
              <a:rPr lang="zh-CN" altLang="en-US" sz="1200" dirty="0"/>
              <a:t>， 收录于 </a:t>
            </a:r>
            <a:r>
              <a:rPr lang="en-US" altLang="zh-CN" sz="1200" dirty="0"/>
              <a:t>17 </a:t>
            </a:r>
            <a:r>
              <a:rPr lang="zh-CN" altLang="en-US" sz="1200" dirty="0"/>
              <a:t>年 </a:t>
            </a:r>
            <a:r>
              <a:rPr lang="en-US" altLang="zh-CN" sz="1200" dirty="0" err="1"/>
              <a:t>USENIX</a:t>
            </a:r>
            <a:r>
              <a:rPr lang="en-US" altLang="zh-CN" sz="1200" dirty="0"/>
              <a:t> </a:t>
            </a:r>
            <a:r>
              <a:rPr lang="zh-CN" altLang="en-US" sz="1200" dirty="0"/>
              <a:t>会议的一篇论文</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a:t>
            </a:fld>
            <a:endParaRPr lang="zh-CN" altLang="en-US"/>
          </a:p>
        </p:txBody>
      </p:sp>
    </p:spTree>
    <p:extLst>
      <p:ext uri="{BB962C8B-B14F-4D97-AF65-F5344CB8AC3E}">
        <p14:creationId xmlns:p14="http://schemas.microsoft.com/office/powerpoint/2010/main" val="1327052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控制器需要数据平面的相应信息才能实现动态的控制，</a:t>
            </a:r>
            <a:r>
              <a:rPr lang="en-US" altLang="zh-CN" dirty="0"/>
              <a:t>Crystal </a:t>
            </a:r>
            <a:r>
              <a:rPr lang="zh-CN" altLang="en-US" dirty="0"/>
              <a:t>为控制器提供了 </a:t>
            </a:r>
            <a:r>
              <a:rPr lang="en-US" altLang="zh-CN" dirty="0"/>
              <a:t>workload metric process </a:t>
            </a:r>
            <a:r>
              <a:rPr lang="zh-CN" altLang="en-US" dirty="0"/>
              <a:t>组件，这个组件能够向控制器提供运行时的数据平面的信息，控制器</a:t>
            </a:r>
            <a:r>
              <a:rPr lang="en-US" altLang="zh-CN" dirty="0"/>
              <a:t> </a:t>
            </a:r>
            <a:r>
              <a:rPr lang="zh-CN" altLang="en-US" dirty="0"/>
              <a:t>和 </a:t>
            </a:r>
            <a:r>
              <a:rPr lang="en-US" altLang="zh-CN" dirty="0"/>
              <a:t>workload metric process </a:t>
            </a:r>
            <a:r>
              <a:rPr lang="zh-CN" altLang="en-US" dirty="0"/>
              <a:t>组件之间以发布订阅的形式进行通信， 从协作图中可以看出，控制器初始化后，</a:t>
            </a:r>
            <a:r>
              <a:rPr lang="en-US" altLang="zh-CN" dirty="0"/>
              <a:t> </a:t>
            </a:r>
            <a:r>
              <a:rPr lang="zh-CN" altLang="en-US" dirty="0"/>
              <a:t>会向 </a:t>
            </a:r>
            <a:r>
              <a:rPr lang="en-US" altLang="zh-CN" dirty="0"/>
              <a:t>workload metric process </a:t>
            </a:r>
            <a:r>
              <a:rPr lang="zh-CN" altLang="en-US" dirty="0"/>
              <a:t>订阅相关的度量信息，</a:t>
            </a:r>
            <a:r>
              <a:rPr lang="en-US" altLang="zh-CN" dirty="0"/>
              <a:t>workload metric process </a:t>
            </a:r>
            <a:r>
              <a:rPr lang="zh-CN" altLang="en-US" dirty="0"/>
              <a:t>会记录所有订阅它的控制器</a:t>
            </a:r>
            <a:r>
              <a:rPr lang="en-US" altLang="zh-CN" dirty="0"/>
              <a:t>, </a:t>
            </a:r>
            <a:r>
              <a:rPr lang="zh-CN" altLang="en-US" dirty="0"/>
              <a:t>消费度量信息后向控制器发布信息。 控制器接收到信息后，会检查触发器，当触发器被触发了，控制器就会部署过滤器运行。</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10</a:t>
            </a:fld>
            <a:endParaRPr lang="zh-CN" altLang="en-US"/>
          </a:p>
        </p:txBody>
      </p:sp>
    </p:spTree>
    <p:extLst>
      <p:ext uri="{BB962C8B-B14F-4D97-AF65-F5344CB8AC3E}">
        <p14:creationId xmlns:p14="http://schemas.microsoft.com/office/powerpoint/2010/main" val="1561543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为了能够支持多种的触发器</a:t>
            </a:r>
            <a:r>
              <a:rPr lang="en-US" altLang="zh-CN" dirty="0"/>
              <a:t>,  Crystal </a:t>
            </a:r>
            <a:r>
              <a:rPr lang="zh-CN" altLang="en-US" dirty="0"/>
              <a:t>在数据平面为控制平面提供了两种类型的信息源，第一种是对象的元数据，在运行时 </a:t>
            </a:r>
            <a:r>
              <a:rPr lang="en-US" altLang="zh-CN" dirty="0"/>
              <a:t>Crystal </a:t>
            </a:r>
            <a:r>
              <a:rPr lang="zh-CN" altLang="en-US" dirty="0"/>
              <a:t>能够拦截对象请求，这样控制器就然后依据对象的不同属性来采取不同的行动。第二种就是系统运行时的监控信息，</a:t>
            </a:r>
            <a:r>
              <a:rPr lang="en-US" altLang="zh-CN" dirty="0"/>
              <a:t>Crystal </a:t>
            </a:r>
            <a:r>
              <a:rPr lang="zh-CN" altLang="en-US" dirty="0"/>
              <a:t>构建了度量中间件来在系统运行时添加新度量，度量将信息发送给 </a:t>
            </a:r>
            <a:r>
              <a:rPr lang="en-US" altLang="zh-CN" dirty="0"/>
              <a:t>workload metric process</a:t>
            </a:r>
            <a:r>
              <a:rPr lang="zh-CN" altLang="en-US" dirty="0"/>
              <a:t>，</a:t>
            </a:r>
            <a:r>
              <a:rPr lang="en-US" altLang="zh-CN" dirty="0"/>
              <a:t>workload metric process </a:t>
            </a:r>
            <a:r>
              <a:rPr lang="zh-CN" altLang="en-US" dirty="0"/>
              <a:t>处理后进一步发布给控制器。</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11</a:t>
            </a:fld>
            <a:endParaRPr lang="zh-CN" altLang="en-US"/>
          </a:p>
        </p:txBody>
      </p:sp>
    </p:spTree>
    <p:extLst>
      <p:ext uri="{BB962C8B-B14F-4D97-AF65-F5344CB8AC3E}">
        <p14:creationId xmlns:p14="http://schemas.microsoft.com/office/powerpoint/2010/main" val="2640077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触发器被触发后， 控制器会部署相应的过滤器运行。 </a:t>
            </a:r>
            <a:r>
              <a:rPr lang="en-US" altLang="zh-CN" dirty="0"/>
              <a:t>Crystal </a:t>
            </a:r>
            <a:r>
              <a:rPr lang="zh-CN" altLang="en-US" dirty="0"/>
              <a:t>构建了过滤器框架来支持过滤器的运行。</a:t>
            </a:r>
            <a:r>
              <a:rPr lang="en-US" altLang="zh-CN" dirty="0"/>
              <a:t> </a:t>
            </a:r>
            <a:r>
              <a:rPr lang="zh-CN" altLang="en-US" dirty="0"/>
              <a:t>框架由中间件和过滤器的执行环境两部分构成。其中位于代理节点的中间件负责拦截对象请求，然后执行一个 </a:t>
            </a:r>
            <a:r>
              <a:rPr lang="en-US" altLang="zh-CN" dirty="0"/>
              <a:t>metadata </a:t>
            </a:r>
            <a:r>
              <a:rPr lang="zh-CN" altLang="en-US" dirty="0"/>
              <a:t>请求来确定要执行的过滤器，在确定要执行哪个过滤器后，中间件在请求的头部添加相应的信息以触发过滤器的执行。</a:t>
            </a:r>
            <a:r>
              <a:rPr lang="en-US" altLang="zh-CN" dirty="0"/>
              <a:t>Crystal </a:t>
            </a:r>
            <a:r>
              <a:rPr lang="zh-CN" altLang="en-US" dirty="0"/>
              <a:t>为 过滤器的执行提供了两种运行环境。过滤器可以直接在本地运行。为了更高的安全性， 过滤器可以在隔离的 </a:t>
            </a:r>
            <a:r>
              <a:rPr lang="en-US" altLang="zh-CN" dirty="0"/>
              <a:t>Docker </a:t>
            </a:r>
            <a:r>
              <a:rPr lang="zh-CN" altLang="en-US" dirty="0"/>
              <a:t>容器中执行。</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12</a:t>
            </a:fld>
            <a:endParaRPr lang="zh-CN" altLang="en-US"/>
          </a:p>
        </p:txBody>
      </p:sp>
    </p:spTree>
    <p:extLst>
      <p:ext uri="{BB962C8B-B14F-4D97-AF65-F5344CB8AC3E}">
        <p14:creationId xmlns:p14="http://schemas.microsoft.com/office/powerpoint/2010/main" val="2896429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Crystal </a:t>
            </a:r>
            <a:r>
              <a:rPr lang="zh-CN" altLang="en-US" dirty="0"/>
              <a:t>通过 </a:t>
            </a:r>
            <a:r>
              <a:rPr lang="en-US" altLang="zh-CN" dirty="0"/>
              <a:t>API </a:t>
            </a:r>
            <a:r>
              <a:rPr lang="zh-CN" altLang="en-US" dirty="0"/>
              <a:t>的方式管理以上四部分。通过这些</a:t>
            </a:r>
            <a:r>
              <a:rPr lang="en-US" altLang="zh-CN" dirty="0"/>
              <a:t>API, </a:t>
            </a:r>
            <a:r>
              <a:rPr lang="zh-CN" altLang="en-US" dirty="0"/>
              <a:t>数据平面能够在运行时动态地添加度量和过滤器，我们就获得了一个可扩展的数据平面。同样， </a:t>
            </a:r>
            <a:r>
              <a:rPr lang="en-US" altLang="zh-CN" dirty="0"/>
              <a:t>Crystal API </a:t>
            </a:r>
            <a:r>
              <a:rPr lang="zh-CN" altLang="en-US" dirty="0"/>
              <a:t>能够添加新的关键词来关联新的度量和过滤器，从而使用 </a:t>
            </a:r>
            <a:r>
              <a:rPr lang="en-US" altLang="zh-CN" dirty="0"/>
              <a:t>DSL </a:t>
            </a:r>
            <a:r>
              <a:rPr lang="zh-CN" altLang="en-US" dirty="0"/>
              <a:t>动态地添加新的策略和控制器</a:t>
            </a:r>
            <a:r>
              <a:rPr lang="en-US" altLang="zh-CN" dirty="0"/>
              <a:t>,  </a:t>
            </a:r>
            <a:r>
              <a:rPr lang="zh-CN" altLang="en-US" dirty="0"/>
              <a:t>因此控制平面也获得了灵活性，达到了论文最初的目标。</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13</a:t>
            </a:fld>
            <a:endParaRPr lang="zh-CN" altLang="en-US"/>
          </a:p>
        </p:txBody>
      </p:sp>
    </p:spTree>
    <p:extLst>
      <p:ext uri="{BB962C8B-B14F-4D97-AF65-F5344CB8AC3E}">
        <p14:creationId xmlns:p14="http://schemas.microsoft.com/office/powerpoint/2010/main" val="3105291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论文实现了一个 </a:t>
            </a:r>
            <a:r>
              <a:rPr lang="en-US" altLang="zh-CN" dirty="0"/>
              <a:t>Crystal </a:t>
            </a:r>
            <a:r>
              <a:rPr lang="zh-CN" altLang="en-US" dirty="0"/>
              <a:t>原型</a:t>
            </a:r>
            <a:r>
              <a:rPr lang="en-US" altLang="zh-CN" dirty="0"/>
              <a:t>, </a:t>
            </a:r>
            <a:r>
              <a:rPr lang="zh-CN" altLang="en-US" dirty="0"/>
              <a:t>并从 </a:t>
            </a:r>
            <a:r>
              <a:rPr lang="en-US" altLang="zh-CN" dirty="0"/>
              <a:t>Crystal </a:t>
            </a:r>
            <a:r>
              <a:rPr lang="zh-CN" altLang="en-US" dirty="0"/>
              <a:t>的灵活性，性能和开销三个方面进行评估</a:t>
            </a:r>
            <a:r>
              <a:rPr lang="en-US" altLang="zh-CN" dirty="0"/>
              <a:t>, </a:t>
            </a:r>
            <a:r>
              <a:rPr lang="zh-CN" altLang="en-US" dirty="0"/>
              <a:t>评估的目标主要在于验证 </a:t>
            </a:r>
            <a:r>
              <a:rPr lang="en-US" altLang="zh-CN" dirty="0"/>
              <a:t>Crystal</a:t>
            </a:r>
            <a:r>
              <a:rPr lang="zh-CN" altLang="en-US" dirty="0"/>
              <a:t>是否能够在较低的开销下实现管理的灵活性， 存储的自动化以及取得不同用户 </a:t>
            </a:r>
            <a:r>
              <a:rPr lang="en-US" altLang="zh-CN" dirty="0"/>
              <a:t>IO </a:t>
            </a:r>
            <a:r>
              <a:rPr lang="zh-CN" altLang="en-US" dirty="0"/>
              <a:t>带宽的 服务目标</a:t>
            </a:r>
            <a:r>
              <a:rPr lang="en-US" altLang="zh-CN" dirty="0"/>
              <a:t> </a:t>
            </a:r>
            <a:r>
              <a:rPr lang="zh-CN" altLang="en-US" dirty="0"/>
              <a:t>。论文使用 </a:t>
            </a:r>
            <a:r>
              <a:rPr lang="en-US" altLang="zh-CN" dirty="0" err="1"/>
              <a:t>ssbench</a:t>
            </a:r>
            <a:r>
              <a:rPr lang="en-US" altLang="zh-CN" dirty="0"/>
              <a:t> </a:t>
            </a:r>
            <a:r>
              <a:rPr lang="zh-CN" altLang="en-US" dirty="0"/>
              <a:t>基准来执行实验， </a:t>
            </a:r>
            <a:r>
              <a:rPr lang="en-US" altLang="zh-CN" dirty="0"/>
              <a:t>replay </a:t>
            </a:r>
            <a:r>
              <a:rPr lang="zh-CN" altLang="en-US" dirty="0"/>
              <a:t>两个真实的 </a:t>
            </a:r>
            <a:r>
              <a:rPr lang="en-US" altLang="zh-CN" dirty="0"/>
              <a:t>workload</a:t>
            </a:r>
            <a:r>
              <a:rPr lang="zh-CN" altLang="en-US" dirty="0"/>
              <a:t>，并搭建了一个</a:t>
            </a:r>
            <a:r>
              <a:rPr lang="en-US" altLang="zh-CN" dirty="0"/>
              <a:t>13</a:t>
            </a:r>
            <a:r>
              <a:rPr lang="zh-CN" altLang="en-US" dirty="0"/>
              <a:t>个机器的集群来进行实验。</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14</a:t>
            </a:fld>
            <a:endParaRPr lang="zh-CN" altLang="en-US"/>
          </a:p>
        </p:txBody>
      </p:sp>
    </p:spTree>
    <p:extLst>
      <p:ext uri="{BB962C8B-B14F-4D97-AF65-F5344CB8AC3E}">
        <p14:creationId xmlns:p14="http://schemas.microsoft.com/office/powerpoint/2010/main" val="3407598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这张图显示的是在对一个租户的不同粒度执行不同写操作策略的情况，租户有两个容器 </a:t>
            </a:r>
            <a:r>
              <a:rPr lang="en-US" altLang="zh-CN" dirty="0" err="1"/>
              <a:t>C1</a:t>
            </a:r>
            <a:r>
              <a:rPr lang="en-US" altLang="zh-CN" dirty="0"/>
              <a:t> </a:t>
            </a:r>
            <a:r>
              <a:rPr lang="zh-CN" altLang="en-US" dirty="0"/>
              <a:t>和 </a:t>
            </a:r>
            <a:r>
              <a:rPr lang="en-US" altLang="zh-CN" dirty="0" err="1"/>
              <a:t>C2</a:t>
            </a:r>
            <a:r>
              <a:rPr lang="en-US" altLang="zh-CN" dirty="0"/>
              <a:t>,</a:t>
            </a:r>
            <a:r>
              <a:rPr lang="zh-CN" altLang="en-US" dirty="0"/>
              <a:t>  在</a:t>
            </a:r>
            <a:r>
              <a:rPr lang="en-US" altLang="zh-CN" dirty="0"/>
              <a:t>500 – 600 </a:t>
            </a:r>
            <a:r>
              <a:rPr lang="zh-CN" altLang="en-US" dirty="0"/>
              <a:t>这个区间，策略是在代理节点进行租户层面的数据压缩，这个策略对于  </a:t>
            </a:r>
            <a:r>
              <a:rPr lang="en-US" altLang="zh-CN" dirty="0" err="1"/>
              <a:t>C1</a:t>
            </a:r>
            <a:r>
              <a:rPr lang="zh-CN" altLang="en-US" dirty="0"/>
              <a:t> 的写操作导致了较大的延迟，而对 </a:t>
            </a:r>
            <a:r>
              <a:rPr lang="en-US" altLang="zh-CN" dirty="0" err="1"/>
              <a:t>C2</a:t>
            </a:r>
            <a:r>
              <a:rPr lang="en-US" altLang="zh-CN" dirty="0"/>
              <a:t> </a:t>
            </a:r>
            <a:r>
              <a:rPr lang="zh-CN" altLang="en-US" dirty="0"/>
              <a:t>的写操作几乎没有任何影响，于是在 </a:t>
            </a:r>
            <a:r>
              <a:rPr lang="en-US" altLang="zh-CN" dirty="0"/>
              <a:t>600-800 </a:t>
            </a:r>
            <a:r>
              <a:rPr lang="zh-CN" altLang="en-US" dirty="0"/>
              <a:t>这个区间进行策略的调整，只对  </a:t>
            </a:r>
            <a:r>
              <a:rPr lang="en-US" altLang="zh-CN" dirty="0" err="1"/>
              <a:t>C1</a:t>
            </a:r>
            <a:r>
              <a:rPr lang="en-US" altLang="zh-CN" dirty="0"/>
              <a:t>  </a:t>
            </a:r>
            <a:r>
              <a:rPr lang="zh-CN" altLang="en-US" dirty="0"/>
              <a:t>进行数据加密而不压缩，在策略调整后， </a:t>
            </a:r>
            <a:r>
              <a:rPr lang="en-US" altLang="zh-CN" dirty="0" err="1"/>
              <a:t>C1</a:t>
            </a:r>
            <a:r>
              <a:rPr lang="en-US" altLang="zh-CN" dirty="0"/>
              <a:t> </a:t>
            </a:r>
            <a:r>
              <a:rPr lang="zh-CN" altLang="en-US" dirty="0"/>
              <a:t>的写操作延迟就没有之前延迟那么高了。这个结果验证了 </a:t>
            </a:r>
            <a:r>
              <a:rPr lang="en-US" altLang="zh-CN" dirty="0"/>
              <a:t>Crystal </a:t>
            </a:r>
            <a:r>
              <a:rPr lang="zh-CN" altLang="en-US" dirty="0"/>
              <a:t>能够在不同粒度进行存储管理，从而取得性能的优化。</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15</a:t>
            </a:fld>
            <a:endParaRPr lang="zh-CN" altLang="en-US"/>
          </a:p>
        </p:txBody>
      </p:sp>
    </p:spTree>
    <p:extLst>
      <p:ext uri="{BB962C8B-B14F-4D97-AF65-F5344CB8AC3E}">
        <p14:creationId xmlns:p14="http://schemas.microsoft.com/office/powerpoint/2010/main" val="3358363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这张图显示的是执行动态缓存策略的读写操作的情况，策略是当租户的每秒钟 </a:t>
            </a:r>
            <a:r>
              <a:rPr lang="en-US" altLang="zh-CN" dirty="0"/>
              <a:t>GET </a:t>
            </a:r>
            <a:r>
              <a:rPr lang="zh-CN" altLang="en-US" dirty="0"/>
              <a:t>请求次数大于</a:t>
            </a:r>
            <a:r>
              <a:rPr lang="en-US" altLang="zh-CN" dirty="0"/>
              <a:t>5</a:t>
            </a:r>
            <a:r>
              <a:rPr lang="zh-CN" altLang="en-US" dirty="0"/>
              <a:t>的时候就在代理节点处执行缓存，从图中可以看到，当读请求的次数超过</a:t>
            </a:r>
            <a:r>
              <a:rPr lang="en-US" altLang="zh-CN" dirty="0"/>
              <a:t>5</a:t>
            </a:r>
            <a:r>
              <a:rPr lang="zh-CN" altLang="en-US" dirty="0"/>
              <a:t>后，缓存策略就被触发，然后读请求的延迟也就降低了，通过这张图的结果验证了 </a:t>
            </a:r>
            <a:r>
              <a:rPr lang="en-US" altLang="zh-CN" dirty="0"/>
              <a:t>Crystal </a:t>
            </a:r>
            <a:r>
              <a:rPr lang="zh-CN" altLang="en-US" dirty="0"/>
              <a:t>动态存储自动化的能力。</a:t>
            </a:r>
            <a:r>
              <a:rPr lang="en-US" altLang="zh-CN" dirty="0"/>
              <a:t> </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16</a:t>
            </a:fld>
            <a:endParaRPr lang="zh-CN" altLang="en-US"/>
          </a:p>
        </p:txBody>
      </p:sp>
    </p:spTree>
    <p:extLst>
      <p:ext uri="{BB962C8B-B14F-4D97-AF65-F5344CB8AC3E}">
        <p14:creationId xmlns:p14="http://schemas.microsoft.com/office/powerpoint/2010/main" val="670322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这张图显示的是每个租户的带宽情况，先忽略红色的这条线，可以看到在</a:t>
            </a:r>
            <a:r>
              <a:rPr lang="en-US" altLang="zh-CN" dirty="0"/>
              <a:t>0-50 </a:t>
            </a:r>
            <a:r>
              <a:rPr lang="zh-CN" altLang="en-US" dirty="0"/>
              <a:t>这个区间</a:t>
            </a:r>
            <a:r>
              <a:rPr lang="en-US" altLang="zh-CN" dirty="0"/>
              <a:t>, </a:t>
            </a:r>
            <a:r>
              <a:rPr lang="zh-CN" altLang="en-US" dirty="0"/>
              <a:t>当没有进行带宽控制时，各个租户带宽大致上是一样的。这条红色的线显示的是在后台进行 </a:t>
            </a:r>
            <a:r>
              <a:rPr lang="en-US" altLang="zh-CN" dirty="0"/>
              <a:t>replication </a:t>
            </a:r>
            <a:r>
              <a:rPr lang="zh-CN" altLang="en-US" dirty="0"/>
              <a:t>的任务带宽，在</a:t>
            </a:r>
            <a:r>
              <a:rPr lang="en-US" altLang="zh-CN" dirty="0"/>
              <a:t>50</a:t>
            </a:r>
            <a:r>
              <a:rPr lang="zh-CN" altLang="en-US" dirty="0"/>
              <a:t>之后，在给每个租户设置服务目标后，并给 </a:t>
            </a:r>
            <a:r>
              <a:rPr lang="en-US" altLang="zh-CN" dirty="0"/>
              <a:t>replication </a:t>
            </a:r>
            <a:r>
              <a:rPr lang="zh-CN" altLang="en-US" dirty="0"/>
              <a:t>任务设置 服务目标后，各个租户达到了各自的服务目标</a:t>
            </a:r>
            <a:r>
              <a:rPr lang="en-US" altLang="zh-CN" dirty="0"/>
              <a:t>.</a:t>
            </a:r>
            <a:r>
              <a:rPr lang="zh-CN" altLang="en-US" dirty="0"/>
              <a:t> 除此之外， 我们可以看到每个用户的 服务目标</a:t>
            </a:r>
            <a:r>
              <a:rPr lang="en-US" altLang="zh-CN" dirty="0"/>
              <a:t> </a:t>
            </a:r>
            <a:r>
              <a:rPr lang="zh-CN" altLang="en-US" dirty="0"/>
              <a:t>和 </a:t>
            </a:r>
            <a:r>
              <a:rPr lang="en-US" altLang="zh-CN" dirty="0"/>
              <a:t>expected </a:t>
            </a:r>
            <a:r>
              <a:rPr lang="zh-CN" altLang="en-US" dirty="0"/>
              <a:t>之间的差值是一致的，因此每个租户还分到了同等的空闲带宽。这张图验证了 </a:t>
            </a:r>
            <a:r>
              <a:rPr lang="en-US" altLang="zh-CN" dirty="0"/>
              <a:t>Crystal  </a:t>
            </a:r>
            <a:r>
              <a:rPr lang="zh-CN" altLang="en-US" dirty="0"/>
              <a:t>在细粒度上进行带宽管理的能力。</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17</a:t>
            </a:fld>
            <a:endParaRPr lang="zh-CN" altLang="en-US"/>
          </a:p>
        </p:txBody>
      </p:sp>
    </p:spTree>
    <p:extLst>
      <p:ext uri="{BB962C8B-B14F-4D97-AF65-F5344CB8AC3E}">
        <p14:creationId xmlns:p14="http://schemas.microsoft.com/office/powerpoint/2010/main" val="2623137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这张图显示的是 </a:t>
            </a:r>
            <a:r>
              <a:rPr lang="en-US" altLang="zh-CN" dirty="0"/>
              <a:t>Overhead</a:t>
            </a:r>
            <a:r>
              <a:rPr lang="zh-CN" altLang="en-US" dirty="0"/>
              <a:t>，从图中看出，相较于</a:t>
            </a:r>
            <a:r>
              <a:rPr lang="en-US" altLang="zh-CN" dirty="0"/>
              <a:t>swift, Crystal </a:t>
            </a:r>
            <a:r>
              <a:rPr lang="zh-CN" altLang="en-US" dirty="0"/>
              <a:t>在 </a:t>
            </a:r>
            <a:r>
              <a:rPr lang="en-US" altLang="zh-CN" dirty="0"/>
              <a:t>filter </a:t>
            </a:r>
            <a:r>
              <a:rPr lang="zh-CN" altLang="en-US" dirty="0"/>
              <a:t>框架进行额外的元数据访问的开销要略高于 </a:t>
            </a:r>
            <a:r>
              <a:rPr lang="en-US" altLang="zh-CN" dirty="0"/>
              <a:t>swift, </a:t>
            </a:r>
            <a:r>
              <a:rPr lang="zh-CN" altLang="en-US" dirty="0"/>
              <a:t>但是这一点点开销换取了更高的灵活性，因此这是实用的。然后我们可以注意到右上角的两张图，</a:t>
            </a:r>
            <a:r>
              <a:rPr lang="en-US" altLang="zh-CN" dirty="0"/>
              <a:t>CR </a:t>
            </a:r>
            <a:r>
              <a:rPr lang="zh-CN" altLang="en-US" dirty="0"/>
              <a:t>是对随机数据进行压缩，开销提高了很多，因此 </a:t>
            </a:r>
            <a:r>
              <a:rPr lang="en-US" altLang="zh-CN" dirty="0"/>
              <a:t>Crystal </a:t>
            </a:r>
            <a:r>
              <a:rPr lang="zh-CN" altLang="en-US" dirty="0"/>
              <a:t>的开销也受到对象内容的影响。为此，要正确定义策略来取得避免额外的开销。基于以上的评估， </a:t>
            </a:r>
            <a:r>
              <a:rPr lang="en-US" altLang="zh-CN" dirty="0"/>
              <a:t>Crystal </a:t>
            </a:r>
            <a:r>
              <a:rPr lang="zh-CN" altLang="en-US" dirty="0"/>
              <a:t>能够在较低的开销下提高多租户对象存储的灵活性。</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18</a:t>
            </a:fld>
            <a:endParaRPr lang="zh-CN" altLang="en-US"/>
          </a:p>
        </p:txBody>
      </p:sp>
    </p:spTree>
    <p:extLst>
      <p:ext uri="{BB962C8B-B14F-4D97-AF65-F5344CB8AC3E}">
        <p14:creationId xmlns:p14="http://schemas.microsoft.com/office/powerpoint/2010/main" val="1263304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以上就是今天这篇论文的内容，谢谢大家</a:t>
            </a:r>
            <a:endParaRPr lang="en-US" altLang="zh-CN"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19</a:t>
            </a:fld>
            <a:endParaRPr lang="zh-CN" altLang="en-US"/>
          </a:p>
        </p:txBody>
      </p:sp>
    </p:spTree>
    <p:extLst>
      <p:ext uri="{BB962C8B-B14F-4D97-AF65-F5344CB8AC3E}">
        <p14:creationId xmlns:p14="http://schemas.microsoft.com/office/powerpoint/2010/main" val="654975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今天我们将这篇论文的背景，动机， 具体的设计和实现以及评估四个方面来介绍论文的工作</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2</a:t>
            </a:fld>
            <a:endParaRPr lang="zh-CN" altLang="en-US"/>
          </a:p>
        </p:txBody>
      </p:sp>
    </p:spTree>
    <p:extLst>
      <p:ext uri="{BB962C8B-B14F-4D97-AF65-F5344CB8AC3E}">
        <p14:creationId xmlns:p14="http://schemas.microsoft.com/office/powerpoint/2010/main" val="233117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首先从论文的题目中，我们可以注意到三个关键词 </a:t>
            </a:r>
            <a:r>
              <a:rPr lang="en-US" altLang="zh-CN" dirty="0"/>
              <a:t>: </a:t>
            </a:r>
            <a:r>
              <a:rPr lang="zh-CN" altLang="en-US" dirty="0"/>
              <a:t>软件定义存储，对象存储和多租户。对于软件定义存储，它是在</a:t>
            </a:r>
            <a:r>
              <a:rPr lang="zh-CN" altLang="en-US" sz="1200" kern="1200" dirty="0">
                <a:solidFill>
                  <a:schemeClr val="tx1"/>
                </a:solidFill>
                <a:effectLst/>
                <a:latin typeface="+mn-lt"/>
                <a:ea typeface="+mn-ea"/>
                <a:cs typeface="+mn-cs"/>
              </a:rPr>
              <a:t>是在独立于底层硬件的条件下</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通过软件来进行基于策略的存储资源和数据管理</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在软件定义存储中，包含两部分控制平面和数据平面。其中，控制平面通过策略进行存储资源的分配，变更和管理，</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数据平面负责数据的存储，处理和优化。</a:t>
            </a: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3</a:t>
            </a:fld>
            <a:endParaRPr lang="zh-CN" altLang="en-US"/>
          </a:p>
        </p:txBody>
      </p:sp>
    </p:spTree>
    <p:extLst>
      <p:ext uri="{BB962C8B-B14F-4D97-AF65-F5344CB8AC3E}">
        <p14:creationId xmlns:p14="http://schemas.microsoft.com/office/powerpoint/2010/main" val="980433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象存储是数据平面的组成部分，不同于传统的以块单位，文件的形式存储数据，对象存储以对象为单位进行数据存储，一个对象由全局唯一标识符，元数据以及数据组成。对象存储方式具有高可扩展性，高可靠性和易用性的优点。因此，对象存储广泛地应用于 </a:t>
            </a:r>
            <a:r>
              <a:rPr lang="en-US" altLang="zh-CN" dirty="0"/>
              <a:t>OpenStack Swift </a:t>
            </a:r>
            <a:r>
              <a:rPr lang="zh-CN" altLang="en-US" dirty="0"/>
              <a:t>等云存储服务中。</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4</a:t>
            </a:fld>
            <a:endParaRPr lang="zh-CN" altLang="en-US"/>
          </a:p>
        </p:txBody>
      </p:sp>
    </p:spTree>
    <p:extLst>
      <p:ext uri="{BB962C8B-B14F-4D97-AF65-F5344CB8AC3E}">
        <p14:creationId xmlns:p14="http://schemas.microsoft.com/office/powerpoint/2010/main" val="3640451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在云端部署对象存储服务采用的是统一的配置。但是采用统一的配置在多租户场景下存在着一些问题。我们假设有这样一个场景：用户 </a:t>
            </a:r>
            <a:r>
              <a:rPr lang="en-US" altLang="zh-CN" dirty="0"/>
              <a:t>1 </a:t>
            </a:r>
            <a:r>
              <a:rPr lang="zh-CN" altLang="en-US" dirty="0"/>
              <a:t>和用户 </a:t>
            </a:r>
            <a:r>
              <a:rPr lang="en-US" altLang="zh-CN" dirty="0"/>
              <a:t>2 </a:t>
            </a:r>
            <a:r>
              <a:rPr lang="zh-CN" altLang="en-US" dirty="0"/>
              <a:t>共同租了同一个对象存储服务，用户</a:t>
            </a:r>
            <a:r>
              <a:rPr lang="en-US" altLang="zh-CN" dirty="0"/>
              <a:t>1</a:t>
            </a:r>
            <a:r>
              <a:rPr lang="zh-CN" altLang="en-US" dirty="0"/>
              <a:t>想要压缩自己的数据。但是对象存储数据服务采取的是统一的配置，因此对于用户</a:t>
            </a:r>
            <a:r>
              <a:rPr lang="en-US" altLang="zh-CN" dirty="0"/>
              <a:t>1</a:t>
            </a:r>
            <a:r>
              <a:rPr lang="zh-CN" altLang="en-US" dirty="0"/>
              <a:t>和用户</a:t>
            </a:r>
            <a:r>
              <a:rPr lang="en-US" altLang="zh-CN" dirty="0"/>
              <a:t>2</a:t>
            </a:r>
            <a:r>
              <a:rPr lang="zh-CN" altLang="en-US" dirty="0"/>
              <a:t>来说，要么全压缩，要么全不压缩。我们再来看一下比较复杂的场景，如果在租服务的时候，用户</a:t>
            </a:r>
            <a:r>
              <a:rPr lang="en-US" altLang="zh-CN" dirty="0"/>
              <a:t>2</a:t>
            </a:r>
            <a:r>
              <a:rPr lang="zh-CN" altLang="en-US" dirty="0"/>
              <a:t>付了比较多的钱，希望享受更高的带宽，但是带宽是统一配置的。因此面对不同用户的不同需求的时候，现有的对象存储服务缺乏一定的灵活性。</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5</a:t>
            </a:fld>
            <a:endParaRPr lang="zh-CN" altLang="en-US"/>
          </a:p>
        </p:txBody>
      </p:sp>
    </p:spTree>
    <p:extLst>
      <p:ext uri="{BB962C8B-B14F-4D97-AF65-F5344CB8AC3E}">
        <p14:creationId xmlns:p14="http://schemas.microsoft.com/office/powerpoint/2010/main" val="1903577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软件定义存储是在控制平面进行策略的定义</a:t>
            </a:r>
            <a:r>
              <a:rPr lang="en-US" altLang="zh-CN" dirty="0"/>
              <a:t>, </a:t>
            </a:r>
            <a:r>
              <a:rPr lang="zh-CN" altLang="en-US" dirty="0"/>
              <a:t>在数据平面执行策略， 因此为了灵活地应对不同的需求，需要一个灵活的控制平面和可扩展的数据平面。控制平面不仅要能够依据不同的需求，定义不同策略，还要在有新需求出现的时候，能够动态的添加策略。 数据平面需要能够按照策略对数据进行不同的操作。为此，论文设计了 </a:t>
            </a:r>
            <a:r>
              <a:rPr lang="en-US" altLang="zh-CN" dirty="0"/>
              <a:t>Crystal  </a:t>
            </a:r>
            <a:r>
              <a:rPr lang="zh-CN" altLang="en-US" dirty="0"/>
              <a:t>来达到这个目标。</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6</a:t>
            </a:fld>
            <a:endParaRPr lang="zh-CN" altLang="en-US"/>
          </a:p>
        </p:txBody>
      </p:sp>
    </p:spTree>
    <p:extLst>
      <p:ext uri="{BB962C8B-B14F-4D97-AF65-F5344CB8AC3E}">
        <p14:creationId xmlns:p14="http://schemas.microsoft.com/office/powerpoint/2010/main" val="2238597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Crystal</a:t>
            </a:r>
            <a:r>
              <a:rPr lang="zh-CN" altLang="en-US" dirty="0"/>
              <a:t> 在原有的框架中，又添加了 </a:t>
            </a:r>
            <a:r>
              <a:rPr lang="en-US" altLang="zh-CN" dirty="0"/>
              <a:t>3 </a:t>
            </a:r>
            <a:r>
              <a:rPr lang="zh-CN" altLang="en-US" dirty="0"/>
              <a:t>个抽象： 过滤器</a:t>
            </a:r>
            <a:r>
              <a:rPr lang="en-US" altLang="zh-CN" dirty="0"/>
              <a:t>, </a:t>
            </a:r>
            <a:r>
              <a:rPr lang="zh-CN" altLang="en-US" dirty="0"/>
              <a:t>触发器</a:t>
            </a:r>
            <a:r>
              <a:rPr lang="en-US" altLang="zh-CN" dirty="0"/>
              <a:t>,</a:t>
            </a:r>
            <a:r>
              <a:rPr lang="zh-CN" altLang="en-US" dirty="0"/>
              <a:t> 控制器</a:t>
            </a:r>
            <a:r>
              <a:rPr lang="en-US" altLang="zh-CN" dirty="0"/>
              <a:t>.</a:t>
            </a:r>
          </a:p>
          <a:p>
            <a:r>
              <a:rPr lang="zh-CN" altLang="en-US" sz="1200" kern="1200" dirty="0">
                <a:solidFill>
                  <a:schemeClr val="tx1"/>
                </a:solidFill>
                <a:effectLst/>
                <a:latin typeface="+mn-lt"/>
                <a:ea typeface="+mn-ea"/>
                <a:cs typeface="+mn-cs"/>
              </a:rPr>
              <a:t>过滤器</a:t>
            </a:r>
            <a:r>
              <a:rPr lang="zh-CN" altLang="zh-CN" sz="1200" kern="1200" dirty="0">
                <a:solidFill>
                  <a:schemeClr val="tx1"/>
                </a:solidFill>
                <a:effectLst/>
                <a:latin typeface="+mn-lt"/>
                <a:ea typeface="+mn-ea"/>
                <a:cs typeface="+mn-cs"/>
              </a:rPr>
              <a:t>是在</a:t>
            </a:r>
            <a:r>
              <a:rPr lang="zh-CN" altLang="en-US" sz="1200" kern="1200" dirty="0">
                <a:solidFill>
                  <a:schemeClr val="tx1"/>
                </a:solidFill>
                <a:effectLst/>
                <a:latin typeface="+mn-lt"/>
                <a:ea typeface="+mn-ea"/>
                <a:cs typeface="+mn-cs"/>
              </a:rPr>
              <a:t>有</a:t>
            </a:r>
            <a:r>
              <a:rPr lang="zh-CN" altLang="zh-CN" sz="1200" kern="1200" dirty="0">
                <a:solidFill>
                  <a:schemeClr val="tx1"/>
                </a:solidFill>
                <a:effectLst/>
                <a:latin typeface="+mn-lt"/>
                <a:ea typeface="+mn-ea"/>
                <a:cs typeface="+mn-cs"/>
              </a:rPr>
              <a:t>对象请求时</a:t>
            </a:r>
            <a:r>
              <a:rPr lang="zh-CN" altLang="en-US" sz="1200" kern="1200" dirty="0">
                <a:solidFill>
                  <a:schemeClr val="tx1"/>
                </a:solidFill>
                <a:effectLst/>
                <a:latin typeface="+mn-lt"/>
                <a:ea typeface="+mn-ea"/>
                <a:cs typeface="+mn-cs"/>
              </a:rPr>
              <a:t>，对</a:t>
            </a:r>
            <a:r>
              <a:rPr lang="zh-CN" altLang="zh-CN" sz="1200" kern="1200" dirty="0">
                <a:solidFill>
                  <a:schemeClr val="tx1"/>
                </a:solidFill>
                <a:effectLst/>
                <a:latin typeface="+mn-lt"/>
                <a:ea typeface="+mn-ea"/>
                <a:cs typeface="+mn-cs"/>
              </a:rPr>
              <a:t>数据</a:t>
            </a:r>
            <a:r>
              <a:rPr lang="zh-CN" altLang="en-US" sz="1200" kern="1200" dirty="0">
                <a:solidFill>
                  <a:schemeClr val="tx1"/>
                </a:solidFill>
                <a:effectLst/>
                <a:latin typeface="+mn-lt"/>
                <a:ea typeface="+mn-ea"/>
                <a:cs typeface="+mn-cs"/>
              </a:rPr>
              <a:t>进行转换操作</a:t>
            </a:r>
            <a:r>
              <a:rPr lang="zh-CN" altLang="zh-CN" sz="1200" kern="1200" dirty="0">
                <a:solidFill>
                  <a:schemeClr val="tx1"/>
                </a:solidFill>
                <a:effectLst/>
                <a:latin typeface="+mn-lt"/>
                <a:ea typeface="+mn-ea"/>
                <a:cs typeface="+mn-cs"/>
              </a:rPr>
              <a:t>的一块代码</a:t>
            </a:r>
            <a:r>
              <a:rPr lang="zh-CN" altLang="en-US" sz="1200" kern="1200" dirty="0">
                <a:solidFill>
                  <a:schemeClr val="tx1"/>
                </a:solidFill>
                <a:effectLst/>
                <a:latin typeface="+mn-lt"/>
                <a:ea typeface="+mn-ea"/>
                <a:cs typeface="+mn-cs"/>
              </a:rPr>
              <a:t>，触发器</a:t>
            </a:r>
            <a:r>
              <a:rPr lang="zh-CN" altLang="zh-CN" sz="1200" kern="1200" dirty="0">
                <a:solidFill>
                  <a:schemeClr val="tx1"/>
                </a:solidFill>
                <a:effectLst/>
                <a:latin typeface="+mn-lt"/>
                <a:ea typeface="+mn-ea"/>
                <a:cs typeface="+mn-cs"/>
              </a:rPr>
              <a:t>是用</a:t>
            </a:r>
            <a:r>
              <a:rPr lang="zh-CN" altLang="en-US" sz="1200" kern="1200" dirty="0">
                <a:solidFill>
                  <a:schemeClr val="tx1"/>
                </a:solidFill>
                <a:effectLst/>
                <a:latin typeface="+mn-lt"/>
                <a:ea typeface="+mn-ea"/>
                <a:cs typeface="+mn-cs"/>
              </a:rPr>
              <a:t>来</a:t>
            </a:r>
            <a:r>
              <a:rPr lang="zh-CN" altLang="zh-CN" sz="1200" kern="1200" dirty="0">
                <a:solidFill>
                  <a:schemeClr val="tx1"/>
                </a:solidFill>
                <a:effectLst/>
                <a:latin typeface="+mn-lt"/>
                <a:ea typeface="+mn-ea"/>
                <a:cs typeface="+mn-cs"/>
              </a:rPr>
              <a:t>触发</a:t>
            </a:r>
            <a:r>
              <a:rPr lang="zh-CN" altLang="en-US" sz="1200" kern="1200" dirty="0">
                <a:solidFill>
                  <a:schemeClr val="tx1"/>
                </a:solidFill>
                <a:effectLst/>
                <a:latin typeface="+mn-lt"/>
                <a:ea typeface="+mn-ea"/>
                <a:cs typeface="+mn-cs"/>
              </a:rPr>
              <a:t>过滤器</a:t>
            </a:r>
            <a:r>
              <a:rPr lang="zh-CN" altLang="zh-CN" sz="1200" kern="1200" dirty="0">
                <a:solidFill>
                  <a:schemeClr val="tx1"/>
                </a:solidFill>
                <a:effectLst/>
                <a:latin typeface="+mn-lt"/>
                <a:ea typeface="+mn-ea"/>
                <a:cs typeface="+mn-cs"/>
              </a:rPr>
              <a:t>执行的信息</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这些信息可以是对象的元数据</a:t>
            </a:r>
            <a:r>
              <a:rPr lang="zh-CN" altLang="en-US" sz="1200" kern="1200" dirty="0">
                <a:solidFill>
                  <a:schemeClr val="tx1"/>
                </a:solidFill>
                <a:effectLst/>
                <a:latin typeface="+mn-lt"/>
                <a:ea typeface="+mn-ea"/>
                <a:cs typeface="+mn-cs"/>
              </a:rPr>
              <a:t>或者</a:t>
            </a:r>
            <a:r>
              <a:rPr lang="zh-CN" altLang="zh-CN" sz="1200" kern="1200" dirty="0">
                <a:solidFill>
                  <a:schemeClr val="tx1"/>
                </a:solidFill>
                <a:effectLst/>
                <a:latin typeface="+mn-lt"/>
                <a:ea typeface="+mn-ea"/>
                <a:cs typeface="+mn-cs"/>
              </a:rPr>
              <a:t>系统运行时某个方面（GET请求次数，带宽等）的度量</a:t>
            </a:r>
            <a:r>
              <a:rPr lang="zh-CN" altLang="en-US" sz="1200" kern="1200" dirty="0">
                <a:solidFill>
                  <a:schemeClr val="tx1"/>
                </a:solidFill>
                <a:effectLst/>
                <a:latin typeface="+mn-lt"/>
                <a:ea typeface="+mn-ea"/>
                <a:cs typeface="+mn-cs"/>
              </a:rPr>
              <a:t>，在控制平面中，控制器是策略的实现</a:t>
            </a:r>
            <a:r>
              <a:rPr lang="zh-CN" altLang="zh-CN" sz="1200" kern="1200" dirty="0">
                <a:solidFill>
                  <a:schemeClr val="tx1"/>
                </a:solidFill>
                <a:effectLst/>
                <a:latin typeface="+mn-lt"/>
                <a:ea typeface="+mn-ea"/>
                <a:cs typeface="+mn-cs"/>
              </a:rPr>
              <a:t>算法</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基于过滤器和触发器来实现策略。</a:t>
            </a:r>
            <a:r>
              <a:rPr lang="zh-CN" altLang="en-US" dirty="0"/>
              <a:t>接下来，我们从来看看基于这几个抽象的具体设计。</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E3CFC841-E2E1-4802-8701-94EA307E94B0}" type="slidenum">
              <a:rPr lang="zh-CN" altLang="en-US" smtClean="0"/>
              <a:t>7</a:t>
            </a:fld>
            <a:endParaRPr lang="zh-CN" altLang="en-US"/>
          </a:p>
        </p:txBody>
      </p:sp>
    </p:spTree>
    <p:extLst>
      <p:ext uri="{BB962C8B-B14F-4D97-AF65-F5344CB8AC3E}">
        <p14:creationId xmlns:p14="http://schemas.microsoft.com/office/powerpoint/2010/main" val="150808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策略位于控制平面，</a:t>
            </a:r>
            <a:r>
              <a:rPr lang="en-US" altLang="zh-CN" dirty="0"/>
              <a:t> </a:t>
            </a:r>
            <a:r>
              <a:rPr lang="zh-CN" altLang="en-US" dirty="0"/>
              <a:t>策略按照类似于 </a:t>
            </a:r>
            <a:r>
              <a:rPr lang="en-US" altLang="zh-CN" dirty="0"/>
              <a:t>if-this-then-that </a:t>
            </a:r>
            <a:r>
              <a:rPr lang="zh-CN" altLang="en-US" dirty="0"/>
              <a:t>的形式给出，</a:t>
            </a:r>
            <a:r>
              <a:rPr lang="en-US" altLang="zh-CN" dirty="0"/>
              <a:t>Crystal </a:t>
            </a:r>
            <a:r>
              <a:rPr lang="zh-CN" altLang="en-US" dirty="0"/>
              <a:t>使用 </a:t>
            </a:r>
            <a:r>
              <a:rPr lang="en-US" altLang="zh-CN" dirty="0"/>
              <a:t>DSL </a:t>
            </a:r>
            <a:r>
              <a:rPr lang="zh-CN" altLang="en-US" dirty="0"/>
              <a:t>来描述策略。</a:t>
            </a:r>
            <a:r>
              <a:rPr lang="en-US" altLang="zh-CN" dirty="0"/>
              <a:t>DSL </a:t>
            </a:r>
            <a:r>
              <a:rPr lang="zh-CN" altLang="en-US" dirty="0"/>
              <a:t>的结构包含 </a:t>
            </a:r>
            <a:r>
              <a:rPr lang="en-US" altLang="zh-CN" dirty="0"/>
              <a:t>3 </a:t>
            </a:r>
            <a:r>
              <a:rPr lang="zh-CN" altLang="en-US" dirty="0"/>
              <a:t>个部分</a:t>
            </a:r>
            <a:r>
              <a:rPr lang="en-US" altLang="zh-CN" dirty="0"/>
              <a:t>: target,  </a:t>
            </a:r>
            <a:r>
              <a:rPr lang="en-US" altLang="zh-CN" dirty="0" err="1"/>
              <a:t>trigger_clause</a:t>
            </a:r>
            <a:r>
              <a:rPr lang="en-US" altLang="zh-CN" dirty="0"/>
              <a:t> </a:t>
            </a:r>
            <a:r>
              <a:rPr lang="zh-CN" altLang="en-US" dirty="0"/>
              <a:t>和 </a:t>
            </a:r>
            <a:r>
              <a:rPr lang="en-US" altLang="zh-CN" dirty="0" err="1"/>
              <a:t>action_clause</a:t>
            </a:r>
            <a:r>
              <a:rPr lang="en-US" altLang="zh-CN" dirty="0"/>
              <a:t>. target </a:t>
            </a:r>
            <a:r>
              <a:rPr lang="zh-CN" altLang="en-US" dirty="0"/>
              <a:t>是</a:t>
            </a:r>
            <a:r>
              <a:rPr lang="zh-CN" altLang="zh-CN" dirty="0"/>
              <a:t>策略的作用目标，</a:t>
            </a:r>
            <a:r>
              <a:rPr lang="zh-CN" altLang="en-US" dirty="0"/>
              <a:t>指明了策略的作用对象，这些目标</a:t>
            </a:r>
            <a:r>
              <a:rPr lang="zh-CN" altLang="zh-CN" dirty="0"/>
              <a:t>可以是租户，容器，甚至是</a:t>
            </a:r>
            <a:r>
              <a:rPr lang="zh-CN" altLang="en-US" dirty="0"/>
              <a:t>某个数据</a:t>
            </a:r>
            <a:r>
              <a:rPr lang="zh-CN" altLang="zh-CN" dirty="0"/>
              <a:t>对象</a:t>
            </a:r>
            <a:r>
              <a:rPr lang="zh-CN" altLang="en-US" dirty="0"/>
              <a:t>。可以看到，下面图里 </a:t>
            </a:r>
            <a:r>
              <a:rPr lang="en-US" altLang="zh-CN" dirty="0"/>
              <a:t>3 </a:t>
            </a:r>
            <a:r>
              <a:rPr lang="zh-CN" altLang="en-US" dirty="0"/>
              <a:t>个策略中，</a:t>
            </a:r>
            <a:r>
              <a:rPr lang="en-US" altLang="zh-CN" dirty="0" err="1"/>
              <a:t>P1</a:t>
            </a:r>
            <a:r>
              <a:rPr lang="en-US" altLang="zh-CN" dirty="0"/>
              <a:t> </a:t>
            </a:r>
            <a:r>
              <a:rPr lang="zh-CN" altLang="en-US" dirty="0"/>
              <a:t>和 </a:t>
            </a:r>
            <a:r>
              <a:rPr lang="en-US" altLang="zh-CN" dirty="0" err="1"/>
              <a:t>P3</a:t>
            </a:r>
            <a:r>
              <a:rPr lang="en-US" altLang="zh-CN" dirty="0"/>
              <a:t> </a:t>
            </a:r>
            <a:r>
              <a:rPr lang="zh-CN" altLang="en-US" dirty="0"/>
              <a:t>的作用目标是租户，</a:t>
            </a:r>
            <a:r>
              <a:rPr lang="en-US" altLang="zh-CN" dirty="0" err="1"/>
              <a:t>P2</a:t>
            </a:r>
            <a:r>
              <a:rPr lang="en-US" altLang="zh-CN" dirty="0"/>
              <a:t> </a:t>
            </a:r>
            <a:r>
              <a:rPr lang="zh-CN" altLang="en-US" dirty="0"/>
              <a:t>的作用目标是容器。</a:t>
            </a:r>
            <a:r>
              <a:rPr lang="en-US" altLang="zh-CN" dirty="0" err="1"/>
              <a:t>trigger_clause</a:t>
            </a:r>
            <a:r>
              <a:rPr lang="en-US" altLang="zh-CN" dirty="0"/>
              <a:t> </a:t>
            </a:r>
            <a:r>
              <a:rPr lang="zh-CN" altLang="en-US" dirty="0"/>
              <a:t>是触发过滤器执行的条件。这一部分是可选的。可以看到 </a:t>
            </a:r>
            <a:r>
              <a:rPr lang="en-US" altLang="zh-CN" dirty="0" err="1"/>
              <a:t>P1</a:t>
            </a:r>
            <a:r>
              <a:rPr lang="en-US" altLang="zh-CN" dirty="0"/>
              <a:t> </a:t>
            </a:r>
            <a:r>
              <a:rPr lang="zh-CN" altLang="en-US" dirty="0"/>
              <a:t>的 </a:t>
            </a:r>
            <a:r>
              <a:rPr lang="en-US" altLang="zh-CN" dirty="0" err="1"/>
              <a:t>trigger_clause</a:t>
            </a:r>
            <a:r>
              <a:rPr lang="en-US" altLang="zh-CN" dirty="0"/>
              <a:t> </a:t>
            </a:r>
            <a:r>
              <a:rPr lang="zh-CN" altLang="en-US" dirty="0"/>
              <a:t>是 </a:t>
            </a:r>
            <a:r>
              <a:rPr lang="en-US" altLang="zh-CN" dirty="0" err="1"/>
              <a:t>OBJECT_TYPE</a:t>
            </a:r>
            <a:r>
              <a:rPr lang="en-US" altLang="zh-CN" dirty="0"/>
              <a:t> = </a:t>
            </a:r>
            <a:r>
              <a:rPr lang="zh-CN" altLang="en-US" dirty="0"/>
              <a:t> </a:t>
            </a:r>
            <a:r>
              <a:rPr lang="en-US" altLang="zh-CN" dirty="0"/>
              <a:t>DOCS, </a:t>
            </a:r>
            <a:r>
              <a:rPr lang="zh-CN" altLang="en-US" dirty="0"/>
              <a:t>只有对象的类型是 </a:t>
            </a:r>
            <a:r>
              <a:rPr lang="en-US" altLang="zh-CN" dirty="0"/>
              <a:t>DOCS </a:t>
            </a:r>
            <a:r>
              <a:rPr lang="zh-CN" altLang="en-US" dirty="0"/>
              <a:t>时才会执行过滤器。</a:t>
            </a:r>
            <a:r>
              <a:rPr lang="en-US" altLang="zh-CN" dirty="0"/>
              <a:t> </a:t>
            </a:r>
            <a:r>
              <a:rPr lang="en-US" altLang="zh-CN" dirty="0" err="1"/>
              <a:t>P2</a:t>
            </a:r>
            <a:r>
              <a:rPr lang="en-US" altLang="zh-CN" dirty="0"/>
              <a:t> </a:t>
            </a:r>
            <a:r>
              <a:rPr lang="zh-CN" altLang="en-US" dirty="0"/>
              <a:t>的 </a:t>
            </a:r>
            <a:r>
              <a:rPr lang="en-US" altLang="zh-CN" dirty="0" err="1"/>
              <a:t>trigger_clause</a:t>
            </a:r>
            <a:r>
              <a:rPr lang="en-US" altLang="zh-CN" dirty="0"/>
              <a:t> </a:t>
            </a:r>
            <a:r>
              <a:rPr lang="zh-CN" altLang="en-US" dirty="0"/>
              <a:t>是 每秒的请求次数大于 </a:t>
            </a:r>
            <a:r>
              <a:rPr lang="en-US" altLang="zh-CN" dirty="0"/>
              <a:t>5 </a:t>
            </a:r>
            <a:r>
              <a:rPr lang="zh-CN" altLang="en-US" dirty="0"/>
              <a:t>且对象的大小 </a:t>
            </a:r>
            <a:r>
              <a:rPr lang="en-US" altLang="zh-CN" dirty="0"/>
              <a:t>&lt; </a:t>
            </a:r>
            <a:r>
              <a:rPr lang="en-US" altLang="zh-CN" dirty="0" err="1"/>
              <a:t>10M</a:t>
            </a:r>
            <a:r>
              <a:rPr lang="en-US" altLang="zh-CN" dirty="0"/>
              <a:t>, </a:t>
            </a:r>
            <a:r>
              <a:rPr lang="en-US" altLang="zh-CN" dirty="0" err="1"/>
              <a:t>P3</a:t>
            </a:r>
            <a:r>
              <a:rPr lang="en-US" altLang="zh-CN" dirty="0"/>
              <a:t> </a:t>
            </a:r>
            <a:r>
              <a:rPr lang="zh-CN" altLang="en-US" dirty="0"/>
              <a:t>并未给出 </a:t>
            </a:r>
            <a:r>
              <a:rPr lang="en-US" altLang="zh-CN" dirty="0" err="1"/>
              <a:t>trigger_clause</a:t>
            </a:r>
            <a:r>
              <a:rPr lang="en-US" altLang="zh-CN" dirty="0"/>
              <a:t>, </a:t>
            </a:r>
            <a:r>
              <a:rPr lang="zh-CN" altLang="en-US" dirty="0"/>
              <a:t>表明 </a:t>
            </a:r>
            <a:r>
              <a:rPr lang="en-US" altLang="zh-CN" dirty="0" err="1"/>
              <a:t>P3</a:t>
            </a:r>
            <a:r>
              <a:rPr lang="en-US" altLang="zh-CN" dirty="0"/>
              <a:t> </a:t>
            </a:r>
            <a:r>
              <a:rPr lang="zh-CN" altLang="en-US" dirty="0"/>
              <a:t>策略在系统运行期间一直生效。</a:t>
            </a:r>
            <a:r>
              <a:rPr lang="en-US" altLang="zh-CN" dirty="0" err="1"/>
              <a:t>ACTION_CLAUSE</a:t>
            </a:r>
            <a:r>
              <a:rPr lang="en-US" altLang="zh-CN" dirty="0"/>
              <a:t> </a:t>
            </a:r>
            <a:r>
              <a:rPr lang="zh-CN" altLang="en-US" dirty="0"/>
              <a:t>指明该执行哪个过滤器，以及过滤器该如何执行的。 例如 </a:t>
            </a:r>
            <a:r>
              <a:rPr lang="en-US" altLang="zh-CN" dirty="0" err="1"/>
              <a:t>P1</a:t>
            </a:r>
            <a:r>
              <a:rPr lang="en-US" altLang="zh-CN" dirty="0"/>
              <a:t> </a:t>
            </a:r>
            <a:r>
              <a:rPr lang="zh-CN" altLang="en-US" dirty="0"/>
              <a:t>要执行压缩和加密功能的 </a:t>
            </a:r>
            <a:r>
              <a:rPr lang="en-US" altLang="zh-CN" dirty="0"/>
              <a:t>filter</a:t>
            </a:r>
            <a:r>
              <a:rPr lang="zh-CN" altLang="en-US" dirty="0"/>
              <a:t>，并且设置压缩格式为 </a:t>
            </a:r>
            <a:r>
              <a:rPr lang="en-US" altLang="zh-CN" dirty="0" err="1"/>
              <a:t>LZ4</a:t>
            </a:r>
            <a:r>
              <a:rPr lang="zh-CN" altLang="en-US" dirty="0"/>
              <a:t>。</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8</a:t>
            </a:fld>
            <a:endParaRPr lang="zh-CN" altLang="en-US"/>
          </a:p>
        </p:txBody>
      </p:sp>
    </p:spTree>
    <p:extLst>
      <p:ext uri="{BB962C8B-B14F-4D97-AF65-F5344CB8AC3E}">
        <p14:creationId xmlns:p14="http://schemas.microsoft.com/office/powerpoint/2010/main" val="3278409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在定义了 </a:t>
            </a:r>
            <a:r>
              <a:rPr lang="en-US" altLang="zh-CN" dirty="0"/>
              <a:t>policy </a:t>
            </a:r>
            <a:r>
              <a:rPr lang="zh-CN" altLang="en-US" dirty="0"/>
              <a:t>后就应该生成相应的的控制器来执行策略，</a:t>
            </a:r>
            <a:r>
              <a:rPr lang="en-US" altLang="zh-CN" dirty="0"/>
              <a:t> Crystal </a:t>
            </a:r>
            <a:r>
              <a:rPr lang="zh-CN" altLang="en-US" dirty="0"/>
              <a:t>以微服务的形式实现控制器。 在 </a:t>
            </a:r>
            <a:r>
              <a:rPr lang="en-US" altLang="zh-CN" dirty="0"/>
              <a:t>Crystal </a:t>
            </a:r>
            <a:r>
              <a:rPr lang="zh-CN" altLang="en-US" dirty="0"/>
              <a:t>中有两种类型的控制器，第一种是自动化的控制器，</a:t>
            </a:r>
            <a:r>
              <a:rPr lang="en-US" altLang="zh-CN" dirty="0"/>
              <a:t>Crystal </a:t>
            </a:r>
            <a:r>
              <a:rPr lang="zh-CN" altLang="en-US" dirty="0"/>
              <a:t>能够 把 </a:t>
            </a:r>
            <a:r>
              <a:rPr lang="en-US" altLang="zh-CN" dirty="0"/>
              <a:t>DSL</a:t>
            </a:r>
            <a:r>
              <a:rPr lang="zh-CN" altLang="en-US" dirty="0"/>
              <a:t>策略编译成自动化的控制器，这些部分主要是一些比较简单的存储策略。 第二种类型是 </a:t>
            </a:r>
            <a:r>
              <a:rPr lang="en-US" altLang="zh-CN" dirty="0"/>
              <a:t>global controller,  </a:t>
            </a:r>
            <a:r>
              <a:rPr lang="zh-CN" altLang="en-US" dirty="0"/>
              <a:t>由于一些策略需要全局的视角，而且控制算法比较复杂，因此需要开发者自行定义，</a:t>
            </a:r>
            <a:r>
              <a:rPr lang="en-US" altLang="zh-CN" dirty="0"/>
              <a:t>Crystal </a:t>
            </a:r>
            <a:r>
              <a:rPr lang="zh-CN" altLang="en-US" dirty="0"/>
              <a:t>提供的一个基类， 开发者只要继承基类并重载 </a:t>
            </a:r>
            <a:r>
              <a:rPr lang="en-US" altLang="zh-CN" dirty="0" err="1"/>
              <a:t>computeAssignments</a:t>
            </a:r>
            <a:r>
              <a:rPr lang="en-US" altLang="zh-CN" dirty="0"/>
              <a:t> </a:t>
            </a:r>
            <a:r>
              <a:rPr lang="zh-CN" altLang="en-US" dirty="0"/>
              <a:t>方法就能控制器。</a:t>
            </a:r>
          </a:p>
        </p:txBody>
      </p:sp>
      <p:sp>
        <p:nvSpPr>
          <p:cNvPr id="4" name="灯片编号占位符 3"/>
          <p:cNvSpPr>
            <a:spLocks noGrp="1"/>
          </p:cNvSpPr>
          <p:nvPr>
            <p:ph type="sldNum" sz="quarter" idx="5"/>
          </p:nvPr>
        </p:nvSpPr>
        <p:spPr/>
        <p:txBody>
          <a:bodyPr/>
          <a:lstStyle/>
          <a:p>
            <a:fld id="{E3CFC841-E2E1-4802-8701-94EA307E94B0}" type="slidenum">
              <a:rPr lang="zh-CN" altLang="en-US" smtClean="0"/>
              <a:t>9</a:t>
            </a:fld>
            <a:endParaRPr lang="zh-CN" altLang="en-US"/>
          </a:p>
        </p:txBody>
      </p:sp>
    </p:spTree>
    <p:extLst>
      <p:ext uri="{BB962C8B-B14F-4D97-AF65-F5344CB8AC3E}">
        <p14:creationId xmlns:p14="http://schemas.microsoft.com/office/powerpoint/2010/main" val="19210190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mod="1">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5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1942321589"/>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1306052"/>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mod="1">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p:hf hdr="0" ftr="0" dt="0"/>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p:extLst mod="1">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86658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7"/>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0"/>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p>
        </p:txBody>
      </p:sp>
      <p:pic>
        <p:nvPicPr>
          <p:cNvPr id="9" name="图片 8"/>
          <p:cNvPicPr>
            <a:picLocks noChangeAspect="1"/>
          </p:cNvPicPr>
          <p:nvPr userDrawn="1"/>
        </p:nvPicPr>
        <p:blipFill>
          <a:blip r:embed="rId17"/>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0"/>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28650" y="4430265"/>
            <a:ext cx="7886700" cy="899510"/>
          </a:xfrm>
        </p:spPr>
        <p:txBody>
          <a:bodyPr/>
          <a:lstStyle/>
          <a:p>
            <a:r>
              <a:rPr lang="en-US" altLang="zh-CN" sz="3600" dirty="0"/>
              <a:t>Crystal: Software-Defined Storage for Multi-tenant Object Stores</a:t>
            </a:r>
          </a:p>
        </p:txBody>
      </p:sp>
    </p:spTree>
    <p:extLst>
      <p:ext uri="{BB962C8B-B14F-4D97-AF65-F5344CB8AC3E}">
        <p14:creationId xmlns:p14="http://schemas.microsoft.com/office/powerpoint/2010/main" val="1691820105"/>
      </p:ext>
    </p:extLst>
  </p:cSld>
  <p:clrMapOvr>
    <a:masterClrMapping/>
  </p:clrMapOvr>
  <mc:AlternateContent xmlns:mc="http://schemas.openxmlformats.org/markup-compatibility/2006" xmlns:p14="http://schemas.microsoft.com/office/powerpoint/2010/main">
    <mc:Choice Requires="p14">
      <p:transition p14:dur="10" advTm="14203"/>
    </mc:Choice>
    <mc:Fallback xmlns="">
      <p:transition advTm="1420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723116" y="5745225"/>
            <a:ext cx="8372163" cy="584775"/>
          </a:xfrm>
        </p:spPr>
        <p:txBody>
          <a:bodyPr>
            <a:noAutofit/>
          </a:bodyPr>
          <a:lstStyle/>
          <a:p>
            <a:pPr marL="0" indent="0">
              <a:lnSpc>
                <a:spcPct val="100000"/>
              </a:lnSpc>
              <a:buNone/>
            </a:pPr>
            <a:r>
              <a:rPr lang="en-US" altLang="zh-CN" sz="2000" dirty="0">
                <a:latin typeface="Times New Roman" panose="02020603050405020304" pitchFamily="18" charset="0"/>
                <a:cs typeface="Times New Roman" panose="02020603050405020304" pitchFamily="18" charset="0"/>
              </a:rPr>
              <a:t>Controller, </a:t>
            </a:r>
            <a:r>
              <a:rPr lang="en-US" altLang="zh-CN" dirty="0">
                <a:latin typeface="Times New Roman" panose="02020603050405020304" pitchFamily="18" charset="0"/>
                <a:cs typeface="Times New Roman" panose="02020603050405020304" pitchFamily="18" charset="0"/>
              </a:rPr>
              <a:t>workload metric process and filter form a control loop</a:t>
            </a:r>
            <a:endParaRPr lang="en-US" altLang="zh-CN" sz="20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title"/>
          </p:nvPr>
        </p:nvSpPr>
        <p:spPr/>
        <p:txBody>
          <a:bodyPr/>
          <a:lstStyle/>
          <a:p>
            <a:r>
              <a:rPr lang="en-US" altLang="zh-CN" dirty="0"/>
              <a:t>Design And Implementation</a:t>
            </a:r>
            <a:endParaRPr lang="zh-CN" altLang="en-US" dirty="0"/>
          </a:p>
        </p:txBody>
      </p:sp>
      <p:sp>
        <p:nvSpPr>
          <p:cNvPr id="7" name="内容占位符 4">
            <a:extLst>
              <a:ext uri="{FF2B5EF4-FFF2-40B4-BE49-F238E27FC236}">
                <a16:creationId xmlns:a16="http://schemas.microsoft.com/office/drawing/2014/main" id="{6DFF5A7C-132A-4AD0-AC04-E19D5AAFF896}"/>
              </a:ext>
            </a:extLst>
          </p:cNvPr>
          <p:cNvSpPr txBox="1">
            <a:spLocks/>
          </p:cNvSpPr>
          <p:nvPr/>
        </p:nvSpPr>
        <p:spPr>
          <a:xfrm>
            <a:off x="723117" y="2020958"/>
            <a:ext cx="8372163" cy="72715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Calibri" panose="020F0502020204030204" pitchFamily="34" charset="0"/>
              <a:buNone/>
            </a:pPr>
            <a:r>
              <a:rPr lang="en-US" altLang="zh-CN" dirty="0">
                <a:latin typeface="Times New Roman" panose="02020603050405020304" pitchFamily="18" charset="0"/>
                <a:cs typeface="Times New Roman" panose="02020603050405020304" pitchFamily="18" charset="0"/>
              </a:rPr>
              <a:t>Controller receives monitoring information from workload metric process</a:t>
            </a:r>
          </a:p>
        </p:txBody>
      </p:sp>
      <p:grpSp>
        <p:nvGrpSpPr>
          <p:cNvPr id="8" name="组合 7">
            <a:extLst>
              <a:ext uri="{FF2B5EF4-FFF2-40B4-BE49-F238E27FC236}">
                <a16:creationId xmlns:a16="http://schemas.microsoft.com/office/drawing/2014/main" id="{D88F5BDD-490C-4E13-B94C-65FE7D922999}"/>
              </a:ext>
            </a:extLst>
          </p:cNvPr>
          <p:cNvGrpSpPr/>
          <p:nvPr/>
        </p:nvGrpSpPr>
        <p:grpSpPr>
          <a:xfrm>
            <a:off x="1436249" y="2612934"/>
            <a:ext cx="5755063" cy="2993902"/>
            <a:chOff x="1837015" y="4415905"/>
            <a:chExt cx="4968386" cy="2450342"/>
          </a:xfrm>
        </p:grpSpPr>
        <p:pic>
          <p:nvPicPr>
            <p:cNvPr id="6" name="图片 5">
              <a:extLst>
                <a:ext uri="{FF2B5EF4-FFF2-40B4-BE49-F238E27FC236}">
                  <a16:creationId xmlns:a16="http://schemas.microsoft.com/office/drawing/2014/main" id="{2D9826C1-ACB1-42CC-8029-9C529AEE6ED3}"/>
                </a:ext>
              </a:extLst>
            </p:cNvPr>
            <p:cNvPicPr>
              <a:picLocks noChangeAspect="1"/>
            </p:cNvPicPr>
            <p:nvPr/>
          </p:nvPicPr>
          <p:blipFill>
            <a:blip r:embed="rId3"/>
            <a:stretch>
              <a:fillRect/>
            </a:stretch>
          </p:blipFill>
          <p:spPr>
            <a:xfrm>
              <a:off x="2503642" y="4415905"/>
              <a:ext cx="3818152" cy="1942258"/>
            </a:xfrm>
            <a:prstGeom prst="rect">
              <a:avLst/>
            </a:prstGeom>
          </p:spPr>
        </p:pic>
        <p:sp>
          <p:nvSpPr>
            <p:cNvPr id="2" name="文本框 1">
              <a:extLst>
                <a:ext uri="{FF2B5EF4-FFF2-40B4-BE49-F238E27FC236}">
                  <a16:creationId xmlns:a16="http://schemas.microsoft.com/office/drawing/2014/main" id="{5C2F9280-05CB-43F2-8FF6-CFE4BE2E81CD}"/>
                </a:ext>
              </a:extLst>
            </p:cNvPr>
            <p:cNvSpPr txBox="1"/>
            <p:nvPr/>
          </p:nvSpPr>
          <p:spPr>
            <a:xfrm>
              <a:off x="1837015" y="6281472"/>
              <a:ext cx="4968386" cy="584775"/>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Interactions among automation controllers,</a:t>
              </a:r>
            </a:p>
            <a:p>
              <a:pPr algn="ctr"/>
              <a:r>
                <a:rPr lang="en-US" altLang="zh-CN" sz="1600" dirty="0">
                  <a:latin typeface="Times New Roman" panose="02020603050405020304" pitchFamily="18" charset="0"/>
                  <a:cs typeface="Times New Roman" panose="02020603050405020304" pitchFamily="18" charset="0"/>
                </a:rPr>
                <a:t> workload metric processes and the filter framework</a:t>
              </a:r>
              <a:endParaRPr lang="zh-CN" altLang="en-US" sz="16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557732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94024" y="1933451"/>
            <a:ext cx="8372163" cy="2533894"/>
          </a:xfrm>
        </p:spPr>
        <p:txBody>
          <a:bodyPr>
            <a:noAutofit/>
          </a:bodyPr>
          <a:lstStyle/>
          <a:p>
            <a:pPr marL="0" indent="0">
              <a:lnSpc>
                <a:spcPct val="100000"/>
              </a:lnSpc>
              <a:buNone/>
            </a:pPr>
            <a:r>
              <a:rPr lang="en-US" altLang="zh-CN" b="1" dirty="0">
                <a:latin typeface="Times New Roman" panose="02020603050405020304" pitchFamily="18" charset="0"/>
                <a:cs typeface="Times New Roman" panose="02020603050405020304" pitchFamily="18" charset="0"/>
              </a:rPr>
              <a:t>Inspection Triggers</a:t>
            </a:r>
          </a:p>
          <a:p>
            <a:pPr marL="0" indent="0">
              <a:lnSpc>
                <a:spcPct val="100000"/>
              </a:lnSpc>
              <a:buNone/>
            </a:pPr>
            <a:r>
              <a:rPr lang="zh-CN" altLang="zh-CN" dirty="0">
                <a:latin typeface="Times New Roman" panose="02020603050405020304" pitchFamily="18" charset="0"/>
                <a:cs typeface="Times New Roman" panose="02020603050405020304" pitchFamily="18" charset="0"/>
              </a:rPr>
              <a:t>using</a:t>
            </a:r>
            <a:r>
              <a:rPr lang="en-US" altLang="zh-CN" dirty="0">
                <a:latin typeface="Times New Roman" panose="02020603050405020304" pitchFamily="18" charset="0"/>
                <a:cs typeface="Times New Roman" panose="02020603050405020304" pitchFamily="18" charset="0"/>
              </a:rPr>
              <a:t> two types of introspective information sources</a:t>
            </a:r>
            <a:endParaRPr lang="zh-CN" altLang="zh-CN" dirty="0">
              <a:latin typeface="Times New Roman" panose="02020603050405020304" pitchFamily="18" charset="0"/>
              <a:cs typeface="Times New Roman" panose="02020603050405020304" pitchFamily="18" charset="0"/>
            </a:endParaRPr>
          </a:p>
          <a:p>
            <a:pPr marL="0" indent="0">
              <a:lnSpc>
                <a:spcPct val="100000"/>
              </a:lnSpc>
              <a:buNone/>
            </a:pPr>
            <a:r>
              <a:rPr lang="en-US" altLang="zh-CN" dirty="0">
                <a:latin typeface="Times New Roman" panose="02020603050405020304" pitchFamily="18" charset="0"/>
                <a:cs typeface="Times New Roman" panose="02020603050405020304" pitchFamily="18" charset="0"/>
              </a:rPr>
              <a:t>- object metadata:  allow to execute filter based on Object metadata</a:t>
            </a:r>
          </a:p>
          <a:p>
            <a:pPr marL="0" indent="0">
              <a:lnSpc>
                <a:spcPct val="100000"/>
              </a:lnSpc>
              <a:buNone/>
            </a:pPr>
            <a:r>
              <a:rPr lang="en-US" altLang="zh-CN" dirty="0">
                <a:latin typeface="Times New Roman" panose="02020603050405020304" pitchFamily="18" charset="0"/>
                <a:cs typeface="Times New Roman" panose="02020603050405020304" pitchFamily="18" charset="0"/>
              </a:rPr>
              <a:t>- monitoring metrics: build  metric middleware to add workload metric at runtime</a:t>
            </a:r>
          </a:p>
        </p:txBody>
      </p:sp>
      <p:sp>
        <p:nvSpPr>
          <p:cNvPr id="3" name="标题 2"/>
          <p:cNvSpPr>
            <a:spLocks noGrp="1"/>
          </p:cNvSpPr>
          <p:nvPr>
            <p:ph type="title"/>
          </p:nvPr>
        </p:nvSpPr>
        <p:spPr/>
        <p:txBody>
          <a:bodyPr/>
          <a:lstStyle/>
          <a:p>
            <a:r>
              <a:rPr lang="en-US" altLang="zh-CN" dirty="0"/>
              <a:t>Design And Implementation</a:t>
            </a:r>
            <a:endParaRPr lang="zh-CN" altLang="en-US" dirty="0"/>
          </a:p>
        </p:txBody>
      </p:sp>
      <p:grpSp>
        <p:nvGrpSpPr>
          <p:cNvPr id="20" name="组合 19">
            <a:extLst>
              <a:ext uri="{FF2B5EF4-FFF2-40B4-BE49-F238E27FC236}">
                <a16:creationId xmlns:a16="http://schemas.microsoft.com/office/drawing/2014/main" id="{DF15C086-9F54-49EA-A05B-091E73A8A813}"/>
              </a:ext>
            </a:extLst>
          </p:cNvPr>
          <p:cNvGrpSpPr/>
          <p:nvPr/>
        </p:nvGrpSpPr>
        <p:grpSpPr>
          <a:xfrm>
            <a:off x="1888822" y="3969625"/>
            <a:ext cx="5366356" cy="2388996"/>
            <a:chOff x="1262461" y="3898833"/>
            <a:chExt cx="5366356" cy="2388996"/>
          </a:xfrm>
        </p:grpSpPr>
        <p:pic>
          <p:nvPicPr>
            <p:cNvPr id="2" name="图片 1">
              <a:extLst>
                <a:ext uri="{FF2B5EF4-FFF2-40B4-BE49-F238E27FC236}">
                  <a16:creationId xmlns:a16="http://schemas.microsoft.com/office/drawing/2014/main" id="{D16FCB2E-0C93-4FCB-94AD-99453D842928}"/>
                </a:ext>
              </a:extLst>
            </p:cNvPr>
            <p:cNvPicPr>
              <a:picLocks noChangeAspect="1"/>
            </p:cNvPicPr>
            <p:nvPr/>
          </p:nvPicPr>
          <p:blipFill>
            <a:blip r:embed="rId3"/>
            <a:stretch>
              <a:fillRect/>
            </a:stretch>
          </p:blipFill>
          <p:spPr>
            <a:xfrm>
              <a:off x="2257395" y="3898833"/>
              <a:ext cx="4371422" cy="2388996"/>
            </a:xfrm>
            <a:prstGeom prst="rect">
              <a:avLst/>
            </a:prstGeom>
          </p:spPr>
        </p:pic>
        <p:grpSp>
          <p:nvGrpSpPr>
            <p:cNvPr id="14" name="组合 13">
              <a:extLst>
                <a:ext uri="{FF2B5EF4-FFF2-40B4-BE49-F238E27FC236}">
                  <a16:creationId xmlns:a16="http://schemas.microsoft.com/office/drawing/2014/main" id="{D8D7B8D3-B97E-4DFB-AC01-17D2607D0087}"/>
                </a:ext>
              </a:extLst>
            </p:cNvPr>
            <p:cNvGrpSpPr/>
            <p:nvPr/>
          </p:nvGrpSpPr>
          <p:grpSpPr>
            <a:xfrm>
              <a:off x="1262461" y="5416431"/>
              <a:ext cx="1362752" cy="871398"/>
              <a:chOff x="1262461" y="5416431"/>
              <a:chExt cx="1362752" cy="871398"/>
            </a:xfrm>
          </p:grpSpPr>
          <p:sp>
            <p:nvSpPr>
              <p:cNvPr id="4" name="矩形: 圆角 3">
                <a:extLst>
                  <a:ext uri="{FF2B5EF4-FFF2-40B4-BE49-F238E27FC236}">
                    <a16:creationId xmlns:a16="http://schemas.microsoft.com/office/drawing/2014/main" id="{A74820FD-7554-41FB-AA29-E60B832AC542}"/>
                  </a:ext>
                </a:extLst>
              </p:cNvPr>
              <p:cNvSpPr/>
              <p:nvPr/>
            </p:nvSpPr>
            <p:spPr>
              <a:xfrm>
                <a:off x="1262461" y="5416431"/>
                <a:ext cx="784614" cy="348062"/>
              </a:xfrm>
              <a:prstGeom prst="roundRect">
                <a:avLst/>
              </a:prstGeom>
              <a:solidFill>
                <a:srgbClr val="7FB1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t>metadata</a:t>
                </a:r>
                <a:endParaRPr lang="zh-CN" altLang="en-US" sz="1100" b="1" dirty="0"/>
              </a:p>
            </p:txBody>
          </p:sp>
          <p:sp>
            <p:nvSpPr>
              <p:cNvPr id="6" name="矩形: 圆角 5">
                <a:extLst>
                  <a:ext uri="{FF2B5EF4-FFF2-40B4-BE49-F238E27FC236}">
                    <a16:creationId xmlns:a16="http://schemas.microsoft.com/office/drawing/2014/main" id="{972DF6B8-787C-4FFB-8ADC-5F860825D36E}"/>
                  </a:ext>
                </a:extLst>
              </p:cNvPr>
              <p:cNvSpPr/>
              <p:nvPr/>
            </p:nvSpPr>
            <p:spPr>
              <a:xfrm>
                <a:off x="1262461" y="5939767"/>
                <a:ext cx="784614" cy="348062"/>
              </a:xfrm>
              <a:prstGeom prst="roundRect">
                <a:avLst/>
              </a:prstGeom>
              <a:solidFill>
                <a:srgbClr val="7FB1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t>metric</a:t>
                </a:r>
                <a:endParaRPr lang="zh-CN" altLang="en-US" sz="1100" b="1" dirty="0"/>
              </a:p>
            </p:txBody>
          </p:sp>
          <p:cxnSp>
            <p:nvCxnSpPr>
              <p:cNvPr id="8" name="直接箭头连接符 7">
                <a:extLst>
                  <a:ext uri="{FF2B5EF4-FFF2-40B4-BE49-F238E27FC236}">
                    <a16:creationId xmlns:a16="http://schemas.microsoft.com/office/drawing/2014/main" id="{3083CC53-301A-43ED-AF30-85C949AE7B06}"/>
                  </a:ext>
                </a:extLst>
              </p:cNvPr>
              <p:cNvCxnSpPr>
                <a:cxnSpLocks/>
                <a:endCxn id="4" idx="3"/>
              </p:cNvCxnSpPr>
              <p:nvPr/>
            </p:nvCxnSpPr>
            <p:spPr>
              <a:xfrm flipH="1" flipV="1">
                <a:off x="2047075" y="5590462"/>
                <a:ext cx="578138" cy="293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878740D6-2B20-4AB7-88DB-7FEA5EA7D497}"/>
                  </a:ext>
                </a:extLst>
              </p:cNvPr>
              <p:cNvCxnSpPr>
                <a:cxnSpLocks/>
                <a:endCxn id="6" idx="3"/>
              </p:cNvCxnSpPr>
              <p:nvPr/>
            </p:nvCxnSpPr>
            <p:spPr>
              <a:xfrm flipH="1">
                <a:off x="2047075" y="5883723"/>
                <a:ext cx="578138" cy="230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2689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570717" y="1868558"/>
            <a:ext cx="8372163" cy="2904020"/>
          </a:xfrm>
        </p:spPr>
        <p:txBody>
          <a:bodyPr>
            <a:noAutofit/>
          </a:bodyPr>
          <a:lstStyle/>
          <a:p>
            <a:pPr marL="0" indent="0">
              <a:lnSpc>
                <a:spcPct val="100000"/>
              </a:lnSpc>
              <a:buNone/>
            </a:pPr>
            <a:r>
              <a:rPr lang="en-US" altLang="zh-CN" b="1" dirty="0">
                <a:latin typeface="Times New Roman" panose="02020603050405020304" pitchFamily="18" charset="0"/>
                <a:cs typeface="Times New Roman" panose="02020603050405020304" pitchFamily="18" charset="0"/>
              </a:rPr>
              <a:t>Filter Framework</a:t>
            </a:r>
          </a:p>
          <a:p>
            <a:pPr marL="0" indent="0">
              <a:buNone/>
            </a:pPr>
            <a:r>
              <a:rPr lang="en-US" altLang="zh-CN" dirty="0">
                <a:latin typeface="Times New Roman" panose="02020603050405020304" pitchFamily="18" charset="0"/>
                <a:cs typeface="Times New Roman" panose="02020603050405020304" pitchFamily="18" charset="0"/>
              </a:rPr>
              <a:t>- Filter middleware</a:t>
            </a:r>
          </a:p>
          <a:p>
            <a:pPr marL="457200" lvl="1" indent="0">
              <a:buNone/>
            </a:pPr>
            <a:r>
              <a:rPr lang="en-US" altLang="zh-CN" sz="2000" dirty="0">
                <a:latin typeface="Times New Roman" panose="02020603050405020304" pitchFamily="18" charset="0"/>
                <a:cs typeface="Times New Roman" panose="02020603050405020304" pitchFamily="18" charset="0"/>
              </a:rPr>
              <a:t>intercepts data streams and classifies incoming requests</a:t>
            </a:r>
            <a:endParaRPr lang="zh-CN" altLang="zh-CN" sz="2000" dirty="0">
              <a:latin typeface="Times New Roman" panose="02020603050405020304" pitchFamily="18" charset="0"/>
              <a:cs typeface="Times New Roman" panose="02020603050405020304" pitchFamily="18" charset="0"/>
            </a:endParaRPr>
          </a:p>
          <a:p>
            <a:pPr>
              <a:buFontTx/>
              <a:buChar char="-"/>
            </a:pPr>
            <a:r>
              <a:rPr lang="en-US" altLang="zh-CN" dirty="0">
                <a:latin typeface="Times New Roman" panose="02020603050405020304" pitchFamily="18" charset="0"/>
                <a:cs typeface="Times New Roman" panose="02020603050405020304" pitchFamily="18" charset="0"/>
              </a:rPr>
              <a:t>Filter execution environments:</a:t>
            </a:r>
          </a:p>
          <a:p>
            <a:pPr marL="0" indent="0">
              <a:buNone/>
            </a:pPr>
            <a:r>
              <a:rPr lang="en-US" altLang="zh-CN" dirty="0">
                <a:latin typeface="Times New Roman" panose="02020603050405020304" pitchFamily="18" charset="0"/>
                <a:cs typeface="Times New Roman" panose="02020603050405020304" pitchFamily="18" charset="0"/>
              </a:rPr>
              <a:t>       Native filter execution</a:t>
            </a:r>
          </a:p>
          <a:p>
            <a:pPr marL="457200" lvl="1" indent="0">
              <a:buNone/>
            </a:pPr>
            <a:r>
              <a:rPr lang="en-US" altLang="zh-CN" sz="2000" dirty="0">
                <a:latin typeface="Times New Roman" panose="02020603050405020304" pitchFamily="18" charset="0"/>
                <a:cs typeface="Times New Roman" panose="02020603050405020304" pitchFamily="18" charset="0"/>
              </a:rPr>
              <a:t>Isolated filter execution</a:t>
            </a:r>
          </a:p>
          <a:p>
            <a:pPr marL="0" indent="0">
              <a:lnSpc>
                <a:spcPct val="100000"/>
              </a:lnSpc>
              <a:buNone/>
            </a:pPr>
            <a:endParaRPr lang="en-US" altLang="zh-CN" dirty="0">
              <a:latin typeface="Times New Roman" panose="02020603050405020304" pitchFamily="18" charset="0"/>
              <a:cs typeface="Times New Roman" panose="02020603050405020304" pitchFamily="18" charset="0"/>
            </a:endParaRPr>
          </a:p>
        </p:txBody>
      </p:sp>
      <p:sp>
        <p:nvSpPr>
          <p:cNvPr id="3" name="标题 2"/>
          <p:cNvSpPr>
            <a:spLocks noGrp="1"/>
          </p:cNvSpPr>
          <p:nvPr>
            <p:ph type="title"/>
          </p:nvPr>
        </p:nvSpPr>
        <p:spPr/>
        <p:txBody>
          <a:bodyPr/>
          <a:lstStyle/>
          <a:p>
            <a:r>
              <a:rPr lang="en-US" altLang="zh-CN" dirty="0"/>
              <a:t>Design And Implementation</a:t>
            </a:r>
            <a:endParaRPr lang="zh-CN" altLang="en-US" dirty="0"/>
          </a:p>
        </p:txBody>
      </p:sp>
      <p:pic>
        <p:nvPicPr>
          <p:cNvPr id="2" name="图片 1">
            <a:extLst>
              <a:ext uri="{FF2B5EF4-FFF2-40B4-BE49-F238E27FC236}">
                <a16:creationId xmlns:a16="http://schemas.microsoft.com/office/drawing/2014/main" id="{3BB4033A-9FBD-4C6F-950D-422D8130D43C}"/>
              </a:ext>
            </a:extLst>
          </p:cNvPr>
          <p:cNvPicPr>
            <a:picLocks noChangeAspect="1"/>
          </p:cNvPicPr>
          <p:nvPr/>
        </p:nvPicPr>
        <p:blipFill>
          <a:blip r:embed="rId3"/>
          <a:stretch>
            <a:fillRect/>
          </a:stretch>
        </p:blipFill>
        <p:spPr>
          <a:xfrm>
            <a:off x="5295087" y="4552681"/>
            <a:ext cx="3447756" cy="1661609"/>
          </a:xfrm>
          <a:prstGeom prst="rect">
            <a:avLst/>
          </a:prstGeom>
        </p:spPr>
      </p:pic>
      <p:sp>
        <p:nvSpPr>
          <p:cNvPr id="4" name="矩形: 圆角 3">
            <a:extLst>
              <a:ext uri="{FF2B5EF4-FFF2-40B4-BE49-F238E27FC236}">
                <a16:creationId xmlns:a16="http://schemas.microsoft.com/office/drawing/2014/main" id="{C2BA2C31-5136-42DE-9AD0-952047239B3F}"/>
              </a:ext>
            </a:extLst>
          </p:cNvPr>
          <p:cNvSpPr/>
          <p:nvPr/>
        </p:nvSpPr>
        <p:spPr>
          <a:xfrm>
            <a:off x="5351171" y="3841123"/>
            <a:ext cx="965916" cy="331631"/>
          </a:xfrm>
          <a:prstGeom prst="roundRect">
            <a:avLst/>
          </a:prstGeom>
          <a:solidFill>
            <a:srgbClr val="7FB1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metadata layer</a:t>
            </a:r>
            <a:endParaRPr lang="zh-CN" altLang="en-US" sz="900" dirty="0"/>
          </a:p>
        </p:txBody>
      </p:sp>
      <p:cxnSp>
        <p:nvCxnSpPr>
          <p:cNvPr id="7" name="直接箭头连接符 6">
            <a:extLst>
              <a:ext uri="{FF2B5EF4-FFF2-40B4-BE49-F238E27FC236}">
                <a16:creationId xmlns:a16="http://schemas.microsoft.com/office/drawing/2014/main" id="{C0B1F0EF-3280-40A5-A005-766B0916CD10}"/>
              </a:ext>
            </a:extLst>
          </p:cNvPr>
          <p:cNvCxnSpPr>
            <a:cxnSpLocks/>
          </p:cNvCxnSpPr>
          <p:nvPr/>
        </p:nvCxnSpPr>
        <p:spPr>
          <a:xfrm>
            <a:off x="5834129" y="4172754"/>
            <a:ext cx="0" cy="13304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670781D-B872-4ED3-A4BD-18D8D2253C30}"/>
              </a:ext>
            </a:extLst>
          </p:cNvPr>
          <p:cNvCxnSpPr/>
          <p:nvPr/>
        </p:nvCxnSpPr>
        <p:spPr>
          <a:xfrm>
            <a:off x="4572000" y="4404575"/>
            <a:ext cx="4488287"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2F1DC47-2124-412A-B8A5-2F9B59D291C6}"/>
              </a:ext>
            </a:extLst>
          </p:cNvPr>
          <p:cNvSpPr txBox="1"/>
          <p:nvPr/>
        </p:nvSpPr>
        <p:spPr>
          <a:xfrm>
            <a:off x="7416734" y="4006938"/>
            <a:ext cx="1526146" cy="369332"/>
          </a:xfrm>
          <a:prstGeom prst="rect">
            <a:avLst/>
          </a:prstGeom>
          <a:noFill/>
        </p:spPr>
        <p:txBody>
          <a:bodyPr wrap="square" rtlCol="0">
            <a:spAutoFit/>
          </a:bodyPr>
          <a:lstStyle/>
          <a:p>
            <a:r>
              <a:rPr lang="en-US" altLang="zh-CN" dirty="0"/>
              <a:t>Control plane</a:t>
            </a:r>
            <a:endParaRPr lang="zh-CN" altLang="en-US" dirty="0"/>
          </a:p>
        </p:txBody>
      </p:sp>
      <p:sp>
        <p:nvSpPr>
          <p:cNvPr id="12" name="文本框 11">
            <a:extLst>
              <a:ext uri="{FF2B5EF4-FFF2-40B4-BE49-F238E27FC236}">
                <a16:creationId xmlns:a16="http://schemas.microsoft.com/office/drawing/2014/main" id="{5DB97718-2EFA-49C7-86BD-133B71136079}"/>
              </a:ext>
            </a:extLst>
          </p:cNvPr>
          <p:cNvSpPr txBox="1"/>
          <p:nvPr/>
        </p:nvSpPr>
        <p:spPr>
          <a:xfrm>
            <a:off x="7534141" y="6029624"/>
            <a:ext cx="1526146" cy="369332"/>
          </a:xfrm>
          <a:prstGeom prst="rect">
            <a:avLst/>
          </a:prstGeom>
          <a:noFill/>
        </p:spPr>
        <p:txBody>
          <a:bodyPr wrap="square" rtlCol="0">
            <a:spAutoFit/>
          </a:bodyPr>
          <a:lstStyle/>
          <a:p>
            <a:r>
              <a:rPr lang="en-US" altLang="zh-CN" dirty="0"/>
              <a:t>data plane</a:t>
            </a:r>
            <a:endParaRPr lang="zh-CN" altLang="en-US" dirty="0"/>
          </a:p>
        </p:txBody>
      </p:sp>
    </p:spTree>
    <p:extLst>
      <p:ext uri="{BB962C8B-B14F-4D97-AF65-F5344CB8AC3E}">
        <p14:creationId xmlns:p14="http://schemas.microsoft.com/office/powerpoint/2010/main" val="3712624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Design And Implementation</a:t>
            </a:r>
            <a:endParaRPr lang="zh-CN" altLang="en-US" dirty="0"/>
          </a:p>
        </p:txBody>
      </p:sp>
      <p:pic>
        <p:nvPicPr>
          <p:cNvPr id="3" name="图片 2">
            <a:extLst>
              <a:ext uri="{FF2B5EF4-FFF2-40B4-BE49-F238E27FC236}">
                <a16:creationId xmlns:a16="http://schemas.microsoft.com/office/drawing/2014/main" id="{39FF644B-983C-4EAD-9078-55B37F9E3C62}"/>
              </a:ext>
            </a:extLst>
          </p:cNvPr>
          <p:cNvPicPr>
            <a:picLocks noChangeAspect="1"/>
          </p:cNvPicPr>
          <p:nvPr/>
        </p:nvPicPr>
        <p:blipFill>
          <a:blip r:embed="rId3"/>
          <a:stretch>
            <a:fillRect/>
          </a:stretch>
        </p:blipFill>
        <p:spPr>
          <a:xfrm>
            <a:off x="2008955" y="2096666"/>
            <a:ext cx="4710657" cy="2434721"/>
          </a:xfrm>
          <a:prstGeom prst="rect">
            <a:avLst/>
          </a:prstGeom>
        </p:spPr>
      </p:pic>
      <p:sp>
        <p:nvSpPr>
          <p:cNvPr id="8" name="内容占位符 1">
            <a:extLst>
              <a:ext uri="{FF2B5EF4-FFF2-40B4-BE49-F238E27FC236}">
                <a16:creationId xmlns:a16="http://schemas.microsoft.com/office/drawing/2014/main" id="{6F686BB5-C38C-4857-AE89-5F47229864EB}"/>
              </a:ext>
            </a:extLst>
          </p:cNvPr>
          <p:cNvSpPr txBox="1">
            <a:spLocks/>
          </p:cNvSpPr>
          <p:nvPr/>
        </p:nvSpPr>
        <p:spPr>
          <a:xfrm>
            <a:off x="863209" y="1664067"/>
            <a:ext cx="7002150" cy="574183"/>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b="1" dirty="0">
                <a:latin typeface="Times New Roman" panose="02020603050405020304" pitchFamily="18" charset="0"/>
                <a:cs typeface="Times New Roman" panose="02020603050405020304" pitchFamily="18" charset="0"/>
              </a:rPr>
              <a:t>Crystal management APIs</a:t>
            </a:r>
            <a:endParaRPr lang="zh-CN" altLang="en-US" sz="2000" b="1" dirty="0">
              <a:latin typeface="Times New Roman" panose="02020603050405020304" pitchFamily="18" charset="0"/>
              <a:cs typeface="Times New Roman" panose="02020603050405020304" pitchFamily="18" charset="0"/>
            </a:endParaRPr>
          </a:p>
        </p:txBody>
      </p:sp>
      <p:sp>
        <p:nvSpPr>
          <p:cNvPr id="5" name="内容占位符 1">
            <a:extLst>
              <a:ext uri="{FF2B5EF4-FFF2-40B4-BE49-F238E27FC236}">
                <a16:creationId xmlns:a16="http://schemas.microsoft.com/office/drawing/2014/main" id="{900F9A02-13B5-4D35-916D-A05F7C78EC59}"/>
              </a:ext>
            </a:extLst>
          </p:cNvPr>
          <p:cNvSpPr txBox="1">
            <a:spLocks/>
          </p:cNvSpPr>
          <p:nvPr/>
        </p:nvSpPr>
        <p:spPr>
          <a:xfrm>
            <a:off x="813964" y="4778139"/>
            <a:ext cx="7002150" cy="1700757"/>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altLang="zh-CN" sz="2000" b="1" dirty="0">
                <a:latin typeface="Times New Roman" panose="02020603050405020304" pitchFamily="18" charset="0"/>
                <a:cs typeface="Times New Roman" panose="02020603050405020304" pitchFamily="18" charset="0"/>
              </a:rPr>
              <a:t>Extensible data plane</a:t>
            </a:r>
          </a:p>
          <a:p>
            <a:pPr marL="0" indent="0">
              <a:lnSpc>
                <a:spcPct val="100000"/>
              </a:lnSpc>
              <a:spcBef>
                <a:spcPts val="0"/>
              </a:spcBef>
              <a:buNone/>
            </a:pPr>
            <a:r>
              <a:rPr lang="en-US" altLang="zh-CN" sz="2000" dirty="0">
                <a:latin typeface="Times New Roman" panose="02020603050405020304" pitchFamily="18" charset="0"/>
                <a:cs typeface="Times New Roman" panose="02020603050405020304" pitchFamily="18" charset="0"/>
              </a:rPr>
              <a:t>-metrics are pluggable at runtime</a:t>
            </a:r>
          </a:p>
          <a:p>
            <a:pPr marL="0" indent="0">
              <a:lnSpc>
                <a:spcPct val="100000"/>
              </a:lnSpc>
              <a:spcBef>
                <a:spcPts val="0"/>
              </a:spcBef>
              <a:buNone/>
            </a:pPr>
            <a:r>
              <a:rPr lang="en-US" altLang="zh-CN" sz="2000" dirty="0">
                <a:latin typeface="Times New Roman" panose="02020603050405020304" pitchFamily="18" charset="0"/>
                <a:cs typeface="Times New Roman" panose="02020603050405020304" pitchFamily="18" charset="0"/>
              </a:rPr>
              <a:t>-filters can be deployed at runtime</a:t>
            </a:r>
            <a:endParaRPr lang="en-US" altLang="zh-CN" sz="2000" b="1" dirty="0">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altLang="zh-CN" sz="2000" b="1" dirty="0">
                <a:latin typeface="Times New Roman" panose="02020603050405020304" pitchFamily="18" charset="0"/>
                <a:cs typeface="Times New Roman" panose="02020603050405020304" pitchFamily="18" charset="0"/>
              </a:rPr>
              <a:t>Flexible control plane</a:t>
            </a:r>
          </a:p>
          <a:p>
            <a:pPr marL="0" indent="0">
              <a:lnSpc>
                <a:spcPct val="100000"/>
              </a:lnSpc>
              <a:spcBef>
                <a:spcPts val="0"/>
              </a:spcBef>
              <a:buNone/>
            </a:pPr>
            <a:r>
              <a:rPr lang="en-US" altLang="zh-CN" sz="2000" dirty="0">
                <a:latin typeface="Times New Roman" panose="02020603050405020304" pitchFamily="18" charset="0"/>
                <a:cs typeface="Times New Roman" panose="02020603050405020304" pitchFamily="18" charset="0"/>
              </a:rPr>
              <a:t>- the vocabulary of the DSL can be expanded at runtime</a:t>
            </a:r>
          </a:p>
        </p:txBody>
      </p:sp>
    </p:spTree>
    <p:extLst>
      <p:ext uri="{BB962C8B-B14F-4D97-AF65-F5344CB8AC3E}">
        <p14:creationId xmlns:p14="http://schemas.microsoft.com/office/powerpoint/2010/main" val="3624108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570718" y="1548461"/>
            <a:ext cx="5104462" cy="4793345"/>
          </a:xfrm>
        </p:spPr>
        <p:txBody>
          <a:bodyPr>
            <a:noAutofit/>
          </a:bodyPr>
          <a:lstStyle/>
          <a:p>
            <a:pPr marL="0" indent="0">
              <a:lnSpc>
                <a:spcPct val="100000"/>
              </a:lnSpc>
              <a:spcBef>
                <a:spcPts val="0"/>
              </a:spcBef>
              <a:buNone/>
            </a:pPr>
            <a:r>
              <a:rPr lang="en-US" altLang="zh-CN" b="1" dirty="0">
                <a:latin typeface="Times New Roman" panose="02020603050405020304" pitchFamily="18" charset="0"/>
                <a:cs typeface="Times New Roman" panose="02020603050405020304" pitchFamily="18" charset="0"/>
              </a:rPr>
              <a:t>Objectives</a:t>
            </a:r>
          </a:p>
          <a:p>
            <a:pPr>
              <a:lnSpc>
                <a:spcPct val="100000"/>
              </a:lnSpc>
              <a:spcBef>
                <a:spcPts val="0"/>
              </a:spcBef>
              <a:buFontTx/>
              <a:buChar char="-"/>
            </a:pPr>
            <a:r>
              <a:rPr lang="en-US" altLang="zh-CN" dirty="0">
                <a:latin typeface="Times New Roman" panose="02020603050405020304" pitchFamily="18" charset="0"/>
                <a:cs typeface="Times New Roman" panose="02020603050405020304" pitchFamily="18" charset="0"/>
              </a:rPr>
              <a:t>administration flexibility</a:t>
            </a:r>
          </a:p>
          <a:p>
            <a:pPr>
              <a:lnSpc>
                <a:spcPct val="100000"/>
              </a:lnSpc>
              <a:spcBef>
                <a:spcPts val="0"/>
              </a:spcBef>
              <a:buFontTx/>
              <a:buChar char="-"/>
            </a:pPr>
            <a:r>
              <a:rPr lang="en-US" altLang="zh-CN" dirty="0">
                <a:latin typeface="Times New Roman" panose="02020603050405020304" pitchFamily="18" charset="0"/>
                <a:cs typeface="Times New Roman" panose="02020603050405020304" pitchFamily="18" charset="0"/>
              </a:rPr>
              <a:t>storage automation</a:t>
            </a:r>
          </a:p>
          <a:p>
            <a:pPr>
              <a:lnSpc>
                <a:spcPct val="100000"/>
              </a:lnSpc>
              <a:spcBef>
                <a:spcPts val="0"/>
              </a:spcBef>
              <a:buFontTx/>
              <a:buChar char="-"/>
            </a:pPr>
            <a:r>
              <a:rPr lang="en-US" altLang="zh-CN" dirty="0">
                <a:latin typeface="Times New Roman" panose="02020603050405020304" pitchFamily="18" charset="0"/>
                <a:cs typeface="Times New Roman" panose="02020603050405020304" pitchFamily="18" charset="0"/>
              </a:rPr>
              <a:t>achieves accurate distributed enforcement of IO bandwidth </a:t>
            </a:r>
            <a:r>
              <a:rPr lang="en-US" altLang="zh-CN" dirty="0" err="1">
                <a:latin typeface="Times New Roman" panose="02020603050405020304" pitchFamily="18" charset="0"/>
                <a:cs typeface="Times New Roman" panose="02020603050405020304" pitchFamily="18" charset="0"/>
              </a:rPr>
              <a:t>SLOs</a:t>
            </a:r>
            <a:r>
              <a:rPr lang="en-US" altLang="zh-CN" dirty="0">
                <a:latin typeface="Times New Roman" panose="02020603050405020304" pitchFamily="18" charset="0"/>
                <a:cs typeface="Times New Roman" panose="02020603050405020304" pitchFamily="18" charset="0"/>
              </a:rPr>
              <a:t> on different tenants</a:t>
            </a:r>
          </a:p>
          <a:p>
            <a:pPr>
              <a:lnSpc>
                <a:spcPct val="100000"/>
              </a:lnSpc>
              <a:spcBef>
                <a:spcPts val="0"/>
              </a:spcBef>
              <a:buFontTx/>
              <a:buChar char="-"/>
            </a:pPr>
            <a:r>
              <a:rPr lang="en-US" altLang="zh-CN" dirty="0">
                <a:latin typeface="Times New Roman" panose="02020603050405020304" pitchFamily="18" charset="0"/>
                <a:cs typeface="Times New Roman" panose="02020603050405020304" pitchFamily="18" charset="0"/>
              </a:rPr>
              <a:t>low execution/monitoring overhead</a:t>
            </a:r>
          </a:p>
          <a:p>
            <a:pPr marL="0" indent="0">
              <a:lnSpc>
                <a:spcPct val="100000"/>
              </a:lnSpc>
              <a:spcBef>
                <a:spcPts val="0"/>
              </a:spcBef>
              <a:buNone/>
            </a:pPr>
            <a:r>
              <a:rPr lang="en-US" altLang="zh-CN" b="1" dirty="0">
                <a:latin typeface="Times New Roman" panose="02020603050405020304" pitchFamily="18" charset="0"/>
                <a:cs typeface="Times New Roman" panose="02020603050405020304" pitchFamily="18" charset="0"/>
              </a:rPr>
              <a:t>Setup</a:t>
            </a:r>
          </a:p>
          <a:p>
            <a:pPr marL="0" indent="0">
              <a:lnSpc>
                <a:spcPct val="100000"/>
              </a:lnSpc>
              <a:spcBef>
                <a:spcPts val="0"/>
              </a:spcBef>
              <a:buNone/>
            </a:pPr>
            <a:r>
              <a:rPr lang="en-US" altLang="zh-CN" dirty="0">
                <a:latin typeface="Times New Roman" panose="02020603050405020304" pitchFamily="18" charset="0"/>
                <a:cs typeface="Times New Roman" panose="02020603050405020304" pitchFamily="18" charset="0"/>
              </a:rPr>
              <a:t>• benchmark</a:t>
            </a:r>
          </a:p>
          <a:p>
            <a:pPr>
              <a:lnSpc>
                <a:spcPct val="100000"/>
              </a:lnSpc>
              <a:spcBef>
                <a:spcPts val="0"/>
              </a:spcBef>
              <a:buFontTx/>
              <a:buChar char="-"/>
            </a:pPr>
            <a:r>
              <a:rPr lang="en-US" altLang="zh-CN" dirty="0" err="1">
                <a:latin typeface="Times New Roman" panose="02020603050405020304" pitchFamily="18" charset="0"/>
                <a:cs typeface="Times New Roman" panose="02020603050405020304" pitchFamily="18" charset="0"/>
              </a:rPr>
              <a:t>ssbench</a:t>
            </a:r>
            <a:endParaRPr lang="en-US" altLang="zh-CN" dirty="0">
              <a:latin typeface="Times New Roman" panose="02020603050405020304" pitchFamily="18" charset="0"/>
              <a:cs typeface="Times New Roman" panose="02020603050405020304" pitchFamily="18" charset="0"/>
            </a:endParaRPr>
          </a:p>
          <a:p>
            <a:pPr marL="0" indent="0">
              <a:lnSpc>
                <a:spcPct val="100000"/>
              </a:lnSpc>
              <a:spcBef>
                <a:spcPts val="0"/>
              </a:spcBef>
              <a:buNone/>
            </a:pPr>
            <a:r>
              <a:rPr lang="en-US" altLang="zh-CN" dirty="0">
                <a:latin typeface="Times New Roman" panose="02020603050405020304" pitchFamily="18" charset="0"/>
                <a:cs typeface="Times New Roman" panose="02020603050405020304" pitchFamily="18" charset="0"/>
              </a:rPr>
              <a:t>• replay traces</a:t>
            </a:r>
          </a:p>
          <a:p>
            <a:pPr>
              <a:lnSpc>
                <a:spcPct val="100000"/>
              </a:lnSpc>
              <a:spcBef>
                <a:spcPts val="0"/>
              </a:spcBef>
              <a:buFontTx/>
              <a:buChar char="-"/>
            </a:pPr>
            <a:r>
              <a:rPr lang="en-US" altLang="zh-CN" dirty="0" err="1">
                <a:latin typeface="Times New Roman" panose="02020603050405020304" pitchFamily="18" charset="0"/>
                <a:cs typeface="Times New Roman" panose="02020603050405020304" pitchFamily="18" charset="0"/>
              </a:rPr>
              <a:t>1.28TB</a:t>
            </a:r>
            <a:r>
              <a:rPr lang="en-US" altLang="zh-CN" dirty="0">
                <a:latin typeface="Times New Roman" panose="02020603050405020304" pitchFamily="18" charset="0"/>
                <a:cs typeface="Times New Roman" panose="02020603050405020304" pitchFamily="18" charset="0"/>
              </a:rPr>
              <a:t> of a write-dominated (79.99% write bytes) document database workload</a:t>
            </a:r>
          </a:p>
          <a:p>
            <a:pPr>
              <a:lnSpc>
                <a:spcPct val="100000"/>
              </a:lnSpc>
              <a:spcBef>
                <a:spcPts val="0"/>
              </a:spcBef>
              <a:buFontTx/>
              <a:buChar char="-"/>
            </a:pPr>
            <a:r>
              <a:rPr lang="en-US" altLang="zh-CN" dirty="0" err="1">
                <a:latin typeface="Times New Roman" panose="02020603050405020304" pitchFamily="18" charset="0"/>
                <a:cs typeface="Times New Roman" panose="02020603050405020304" pitchFamily="18" charset="0"/>
              </a:rPr>
              <a:t>2.97TB</a:t>
            </a:r>
            <a:r>
              <a:rPr lang="en-US" altLang="zh-CN" dirty="0">
                <a:latin typeface="Times New Roman" panose="02020603050405020304" pitchFamily="18" charset="0"/>
                <a:cs typeface="Times New Roman" panose="02020603050405020304" pitchFamily="18" charset="0"/>
              </a:rPr>
              <a:t> of a read-dominated (99.97% read bytes) Web workload</a:t>
            </a:r>
          </a:p>
          <a:p>
            <a:pPr marL="0" indent="0">
              <a:lnSpc>
                <a:spcPct val="100000"/>
              </a:lnSpc>
              <a:spcBef>
                <a:spcPts val="0"/>
              </a:spcBef>
              <a:buNone/>
            </a:pPr>
            <a:r>
              <a:rPr lang="en-US" altLang="zh-CN" dirty="0">
                <a:latin typeface="Times New Roman" panose="02020603050405020304" pitchFamily="18" charset="0"/>
                <a:cs typeface="Times New Roman" panose="02020603050405020304" pitchFamily="18" charset="0"/>
              </a:rPr>
              <a:t>• environment:</a:t>
            </a:r>
          </a:p>
          <a:p>
            <a:pPr>
              <a:lnSpc>
                <a:spcPct val="100000"/>
              </a:lnSpc>
              <a:spcBef>
                <a:spcPts val="0"/>
              </a:spcBef>
              <a:buFontTx/>
              <a:buChar char="-"/>
            </a:pPr>
            <a:r>
              <a:rPr lang="en-US" altLang="zh-CN" dirty="0">
                <a:latin typeface="Times New Roman" panose="02020603050405020304" pitchFamily="18" charset="0"/>
                <a:cs typeface="Times New Roman" panose="02020603050405020304" pitchFamily="18" charset="0"/>
              </a:rPr>
              <a:t>13-machine cluster</a:t>
            </a:r>
          </a:p>
          <a:p>
            <a:pPr>
              <a:lnSpc>
                <a:spcPct val="100000"/>
              </a:lnSpc>
              <a:spcBef>
                <a:spcPts val="0"/>
              </a:spcBef>
              <a:buFontTx/>
              <a:buChar char="-"/>
            </a:pPr>
            <a:r>
              <a:rPr lang="en-US" altLang="zh-CN" dirty="0">
                <a:latin typeface="Times New Roman" panose="02020603050405020304" pitchFamily="18" charset="0"/>
                <a:cs typeface="Times New Roman" panose="02020603050405020304" pitchFamily="18" charset="0"/>
              </a:rPr>
              <a:t>Switched </a:t>
            </a:r>
            <a:r>
              <a:rPr lang="en-US" altLang="zh-CN" dirty="0" err="1">
                <a:latin typeface="Times New Roman" panose="02020603050405020304" pitchFamily="18" charset="0"/>
                <a:cs typeface="Times New Roman" panose="02020603050405020304" pitchFamily="18" charset="0"/>
              </a:rPr>
              <a:t>1GBit</a:t>
            </a:r>
            <a:r>
              <a:rPr lang="en-US" altLang="zh-CN" dirty="0">
                <a:latin typeface="Times New Roman" panose="02020603050405020304" pitchFamily="18" charset="0"/>
                <a:cs typeface="Times New Roman" panose="02020603050405020304" pitchFamily="18" charset="0"/>
              </a:rPr>
              <a:t> Ethernet</a:t>
            </a:r>
          </a:p>
          <a:p>
            <a:pPr marL="0" indent="0">
              <a:lnSpc>
                <a:spcPct val="100000"/>
              </a:lnSpc>
              <a:spcBef>
                <a:spcPts val="0"/>
              </a:spcBef>
              <a:buNone/>
            </a:pPr>
            <a:endParaRPr lang="en-US" altLang="zh-CN" dirty="0">
              <a:latin typeface="Times New Roman" panose="02020603050405020304" pitchFamily="18" charset="0"/>
              <a:cs typeface="Times New Roman" panose="02020603050405020304" pitchFamily="18" charset="0"/>
            </a:endParaRPr>
          </a:p>
          <a:p>
            <a:pPr marL="0" indent="0">
              <a:lnSpc>
                <a:spcPct val="100000"/>
              </a:lnSpc>
              <a:spcBef>
                <a:spcPts val="0"/>
              </a:spcBef>
              <a:buNone/>
            </a:pPr>
            <a:endParaRPr lang="en-US" altLang="zh-CN" dirty="0">
              <a:latin typeface="Times New Roman" panose="02020603050405020304" pitchFamily="18" charset="0"/>
              <a:cs typeface="Times New Roman" panose="02020603050405020304" pitchFamily="18" charset="0"/>
            </a:endParaRPr>
          </a:p>
        </p:txBody>
      </p:sp>
      <p:sp>
        <p:nvSpPr>
          <p:cNvPr id="3" name="标题 2"/>
          <p:cNvSpPr>
            <a:spLocks noGrp="1"/>
          </p:cNvSpPr>
          <p:nvPr>
            <p:ph type="title"/>
          </p:nvPr>
        </p:nvSpPr>
        <p:spPr/>
        <p:txBody>
          <a:bodyPr/>
          <a:lstStyle/>
          <a:p>
            <a:r>
              <a:rPr lang="en-US" altLang="zh-CN" dirty="0"/>
              <a:t>Evaluation</a:t>
            </a:r>
            <a:endParaRPr lang="zh-CN" altLang="en-US" dirty="0"/>
          </a:p>
        </p:txBody>
      </p:sp>
      <p:pic>
        <p:nvPicPr>
          <p:cNvPr id="2" name="图片 1">
            <a:extLst>
              <a:ext uri="{FF2B5EF4-FFF2-40B4-BE49-F238E27FC236}">
                <a16:creationId xmlns:a16="http://schemas.microsoft.com/office/drawing/2014/main" id="{BAEDBF85-5472-4E8B-8A95-226D94FA7B1C}"/>
              </a:ext>
            </a:extLst>
          </p:cNvPr>
          <p:cNvPicPr>
            <a:picLocks noChangeAspect="1"/>
          </p:cNvPicPr>
          <p:nvPr/>
        </p:nvPicPr>
        <p:blipFill>
          <a:blip r:embed="rId3"/>
          <a:stretch>
            <a:fillRect/>
          </a:stretch>
        </p:blipFill>
        <p:spPr>
          <a:xfrm>
            <a:off x="5511670" y="2393170"/>
            <a:ext cx="3518028" cy="3103926"/>
          </a:xfrm>
          <a:prstGeom prst="rect">
            <a:avLst/>
          </a:prstGeom>
        </p:spPr>
      </p:pic>
    </p:spTree>
    <p:extLst>
      <p:ext uri="{BB962C8B-B14F-4D97-AF65-F5344CB8AC3E}">
        <p14:creationId xmlns:p14="http://schemas.microsoft.com/office/powerpoint/2010/main" val="3456864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128265" y="1691577"/>
            <a:ext cx="8372163" cy="697661"/>
          </a:xfrm>
        </p:spPr>
        <p:txBody>
          <a:bodyPr>
            <a:noAutofit/>
          </a:bodyPr>
          <a:lstStyle/>
          <a:p>
            <a:pPr marL="0" indent="0" algn="ctr">
              <a:lnSpc>
                <a:spcPct val="100000"/>
              </a:lnSpc>
              <a:buNone/>
            </a:pPr>
            <a:r>
              <a:rPr lang="en-US" altLang="zh-CN" b="1" dirty="0">
                <a:latin typeface="Times New Roman" panose="02020603050405020304" pitchFamily="18" charset="0"/>
                <a:cs typeface="Times New Roman" panose="02020603050405020304" pitchFamily="18" charset="0"/>
              </a:rPr>
              <a:t>Storage management capabilities</a:t>
            </a:r>
            <a:endParaRPr lang="en-US" altLang="zh-CN" sz="2000" b="1" dirty="0">
              <a:latin typeface="Times New Roman" panose="02020603050405020304" pitchFamily="18" charset="0"/>
              <a:cs typeface="Times New Roman" panose="02020603050405020304" pitchFamily="18" charset="0"/>
            </a:endParaRPr>
          </a:p>
        </p:txBody>
      </p:sp>
      <p:sp>
        <p:nvSpPr>
          <p:cNvPr id="3" name="标题 2"/>
          <p:cNvSpPr>
            <a:spLocks noGrp="1"/>
          </p:cNvSpPr>
          <p:nvPr>
            <p:ph type="title"/>
          </p:nvPr>
        </p:nvSpPr>
        <p:spPr/>
        <p:txBody>
          <a:bodyPr/>
          <a:lstStyle/>
          <a:p>
            <a:r>
              <a:rPr lang="en-US" altLang="zh-CN" dirty="0"/>
              <a:t>Evaluation</a:t>
            </a:r>
            <a:endParaRPr lang="zh-CN" altLang="en-US" dirty="0"/>
          </a:p>
        </p:txBody>
      </p:sp>
      <p:pic>
        <p:nvPicPr>
          <p:cNvPr id="4" name="图片 3">
            <a:extLst>
              <a:ext uri="{FF2B5EF4-FFF2-40B4-BE49-F238E27FC236}">
                <a16:creationId xmlns:a16="http://schemas.microsoft.com/office/drawing/2014/main" id="{6660BEEC-0056-408B-B8D6-D8337813B3CC}"/>
              </a:ext>
            </a:extLst>
          </p:cNvPr>
          <p:cNvPicPr>
            <a:picLocks noChangeAspect="1"/>
          </p:cNvPicPr>
          <p:nvPr/>
        </p:nvPicPr>
        <p:blipFill>
          <a:blip r:embed="rId3"/>
          <a:stretch>
            <a:fillRect/>
          </a:stretch>
        </p:blipFill>
        <p:spPr>
          <a:xfrm>
            <a:off x="702023" y="2346541"/>
            <a:ext cx="7739954" cy="3160739"/>
          </a:xfrm>
          <a:prstGeom prst="rect">
            <a:avLst/>
          </a:prstGeom>
        </p:spPr>
      </p:pic>
    </p:spTree>
    <p:extLst>
      <p:ext uri="{BB962C8B-B14F-4D97-AF65-F5344CB8AC3E}">
        <p14:creationId xmlns:p14="http://schemas.microsoft.com/office/powerpoint/2010/main" val="3514203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258051" y="1850860"/>
            <a:ext cx="8372163" cy="502983"/>
          </a:xfrm>
        </p:spPr>
        <p:txBody>
          <a:bodyPr>
            <a:noAutofit/>
          </a:bodyPr>
          <a:lstStyle/>
          <a:p>
            <a:pPr marL="0" indent="0" algn="ctr">
              <a:lnSpc>
                <a:spcPct val="100000"/>
              </a:lnSpc>
              <a:buNone/>
            </a:pPr>
            <a:r>
              <a:rPr lang="en-US" altLang="zh-CN" b="1" dirty="0">
                <a:latin typeface="Times New Roman" panose="02020603050405020304" pitchFamily="18" charset="0"/>
                <a:cs typeface="Times New Roman" panose="02020603050405020304" pitchFamily="18" charset="0"/>
              </a:rPr>
              <a:t>Dynamic storage automation</a:t>
            </a:r>
            <a:endParaRPr lang="en-US" altLang="zh-CN" sz="20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title"/>
          </p:nvPr>
        </p:nvSpPr>
        <p:spPr/>
        <p:txBody>
          <a:bodyPr/>
          <a:lstStyle/>
          <a:p>
            <a:r>
              <a:rPr lang="en-US" altLang="zh-CN" dirty="0"/>
              <a:t>Evaluation</a:t>
            </a:r>
            <a:endParaRPr lang="zh-CN" altLang="en-US" dirty="0"/>
          </a:p>
        </p:txBody>
      </p:sp>
      <p:pic>
        <p:nvPicPr>
          <p:cNvPr id="4" name="图片 3">
            <a:extLst>
              <a:ext uri="{FF2B5EF4-FFF2-40B4-BE49-F238E27FC236}">
                <a16:creationId xmlns:a16="http://schemas.microsoft.com/office/drawing/2014/main" id="{1172291D-E624-4D52-930A-731DF5574765}"/>
              </a:ext>
            </a:extLst>
          </p:cNvPr>
          <p:cNvPicPr>
            <a:picLocks noChangeAspect="1"/>
          </p:cNvPicPr>
          <p:nvPr/>
        </p:nvPicPr>
        <p:blipFill>
          <a:blip r:embed="rId3"/>
          <a:stretch>
            <a:fillRect/>
          </a:stretch>
        </p:blipFill>
        <p:spPr>
          <a:xfrm>
            <a:off x="582259" y="2487124"/>
            <a:ext cx="7955086" cy="2816397"/>
          </a:xfrm>
          <a:prstGeom prst="rect">
            <a:avLst/>
          </a:prstGeom>
        </p:spPr>
      </p:pic>
    </p:spTree>
    <p:extLst>
      <p:ext uri="{BB962C8B-B14F-4D97-AF65-F5344CB8AC3E}">
        <p14:creationId xmlns:p14="http://schemas.microsoft.com/office/powerpoint/2010/main" val="3837616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374961" y="2081928"/>
            <a:ext cx="8215341" cy="632768"/>
          </a:xfrm>
        </p:spPr>
        <p:txBody>
          <a:bodyPr>
            <a:noAutofit/>
          </a:bodyPr>
          <a:lstStyle/>
          <a:p>
            <a:pPr marL="0" indent="0" algn="ctr">
              <a:lnSpc>
                <a:spcPct val="100000"/>
              </a:lnSpc>
              <a:buNone/>
            </a:pPr>
            <a:r>
              <a:rPr lang="en-US" altLang="zh-CN" dirty="0">
                <a:latin typeface="Times New Roman" panose="02020603050405020304" pitchFamily="18" charset="0"/>
                <a:cs typeface="Times New Roman" panose="02020603050405020304" pitchFamily="18" charset="0"/>
              </a:rPr>
              <a:t>Achieving Bandwidth </a:t>
            </a:r>
            <a:r>
              <a:rPr lang="en-US" altLang="zh-CN" dirty="0" err="1">
                <a:latin typeface="Times New Roman" panose="02020603050405020304" pitchFamily="18" charset="0"/>
                <a:cs typeface="Times New Roman" panose="02020603050405020304" pitchFamily="18" charset="0"/>
              </a:rPr>
              <a:t>SLOs</a:t>
            </a:r>
            <a:endParaRPr lang="en-US" altLang="zh-CN" sz="20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title"/>
          </p:nvPr>
        </p:nvSpPr>
        <p:spPr/>
        <p:txBody>
          <a:bodyPr/>
          <a:lstStyle/>
          <a:p>
            <a:r>
              <a:rPr lang="en-US" altLang="zh-CN" dirty="0"/>
              <a:t>Evaluation</a:t>
            </a:r>
            <a:endParaRPr lang="zh-CN" altLang="en-US" dirty="0"/>
          </a:p>
        </p:txBody>
      </p:sp>
      <p:pic>
        <p:nvPicPr>
          <p:cNvPr id="2" name="图片 1">
            <a:extLst>
              <a:ext uri="{FF2B5EF4-FFF2-40B4-BE49-F238E27FC236}">
                <a16:creationId xmlns:a16="http://schemas.microsoft.com/office/drawing/2014/main" id="{31323AAC-3AB9-4E56-888F-301ADD3700F1}"/>
              </a:ext>
            </a:extLst>
          </p:cNvPr>
          <p:cNvPicPr>
            <a:picLocks noChangeAspect="1"/>
          </p:cNvPicPr>
          <p:nvPr/>
        </p:nvPicPr>
        <p:blipFill>
          <a:blip r:embed="rId3"/>
          <a:stretch>
            <a:fillRect/>
          </a:stretch>
        </p:blipFill>
        <p:spPr>
          <a:xfrm>
            <a:off x="1450870" y="2800421"/>
            <a:ext cx="6242260" cy="2602359"/>
          </a:xfrm>
          <a:prstGeom prst="rect">
            <a:avLst/>
          </a:prstGeom>
        </p:spPr>
      </p:pic>
    </p:spTree>
    <p:extLst>
      <p:ext uri="{BB962C8B-B14F-4D97-AF65-F5344CB8AC3E}">
        <p14:creationId xmlns:p14="http://schemas.microsoft.com/office/powerpoint/2010/main" val="283300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277813" y="1505666"/>
            <a:ext cx="8215341" cy="632768"/>
          </a:xfrm>
        </p:spPr>
        <p:txBody>
          <a:bodyPr>
            <a:noAutofit/>
          </a:bodyPr>
          <a:lstStyle/>
          <a:p>
            <a:pPr marL="0" indent="0" algn="ctr">
              <a:lnSpc>
                <a:spcPct val="100000"/>
              </a:lnSpc>
              <a:buNone/>
            </a:pPr>
            <a:r>
              <a:rPr lang="en-US" altLang="zh-CN" dirty="0">
                <a:latin typeface="Times New Roman" panose="02020603050405020304" pitchFamily="18" charset="0"/>
                <a:cs typeface="Times New Roman" panose="02020603050405020304" pitchFamily="18" charset="0"/>
              </a:rPr>
              <a:t>Overhead</a:t>
            </a:r>
            <a:endParaRPr lang="en-US" altLang="zh-CN" sz="20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title"/>
          </p:nvPr>
        </p:nvSpPr>
        <p:spPr/>
        <p:txBody>
          <a:bodyPr/>
          <a:lstStyle/>
          <a:p>
            <a:r>
              <a:rPr lang="en-US" altLang="zh-CN" dirty="0"/>
              <a:t>Evaluation</a:t>
            </a:r>
            <a:endParaRPr lang="zh-CN" altLang="en-US" dirty="0"/>
          </a:p>
        </p:txBody>
      </p:sp>
      <p:pic>
        <p:nvPicPr>
          <p:cNvPr id="6" name="图片 5">
            <a:extLst>
              <a:ext uri="{FF2B5EF4-FFF2-40B4-BE49-F238E27FC236}">
                <a16:creationId xmlns:a16="http://schemas.microsoft.com/office/drawing/2014/main" id="{58D7396E-F808-4FB1-8231-EE70F746935D}"/>
              </a:ext>
            </a:extLst>
          </p:cNvPr>
          <p:cNvPicPr>
            <a:picLocks noChangeAspect="1"/>
          </p:cNvPicPr>
          <p:nvPr/>
        </p:nvPicPr>
        <p:blipFill>
          <a:blip r:embed="rId3"/>
          <a:stretch>
            <a:fillRect/>
          </a:stretch>
        </p:blipFill>
        <p:spPr>
          <a:xfrm>
            <a:off x="1692684" y="2138434"/>
            <a:ext cx="5581650" cy="3910222"/>
          </a:xfrm>
          <a:prstGeom prst="rect">
            <a:avLst/>
          </a:prstGeom>
        </p:spPr>
      </p:pic>
    </p:spTree>
    <p:extLst>
      <p:ext uri="{BB962C8B-B14F-4D97-AF65-F5344CB8AC3E}">
        <p14:creationId xmlns:p14="http://schemas.microsoft.com/office/powerpoint/2010/main" val="57555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354505" y="1853728"/>
            <a:ext cx="8215341" cy="632768"/>
          </a:xfrm>
        </p:spPr>
        <p:txBody>
          <a:bodyPr>
            <a:noAutofit/>
          </a:bodyPr>
          <a:lstStyle/>
          <a:p>
            <a:pPr marL="0" indent="0" algn="ctr">
              <a:lnSpc>
                <a:spcPct val="100000"/>
              </a:lnSpc>
              <a:buNone/>
            </a:pPr>
            <a:r>
              <a:rPr lang="en-US" altLang="zh-CN" sz="4000" dirty="0">
                <a:latin typeface="Times New Roman" panose="02020603050405020304" pitchFamily="18" charset="0"/>
                <a:cs typeface="Times New Roman" panose="02020603050405020304" pitchFamily="18" charset="0"/>
              </a:rPr>
              <a:t>Thanks!</a:t>
            </a:r>
          </a:p>
        </p:txBody>
      </p:sp>
      <p:sp>
        <p:nvSpPr>
          <p:cNvPr id="3" name="标题 2"/>
          <p:cNvSpPr>
            <a:spLocks noGrp="1"/>
          </p:cNvSpPr>
          <p:nvPr>
            <p:ph type="title"/>
          </p:nvPr>
        </p:nvSpPr>
        <p:spPr/>
        <p:txBody>
          <a:bodyPr/>
          <a:lstStyle/>
          <a:p>
            <a:endParaRPr lang="zh-CN" altLang="en-US" dirty="0"/>
          </a:p>
        </p:txBody>
      </p:sp>
      <p:pic>
        <p:nvPicPr>
          <p:cNvPr id="7" name="图片 6">
            <a:extLst>
              <a:ext uri="{FF2B5EF4-FFF2-40B4-BE49-F238E27FC236}">
                <a16:creationId xmlns:a16="http://schemas.microsoft.com/office/drawing/2014/main" id="{936710BE-6CA8-4A16-9E3D-EB1BC6CC543A}"/>
              </a:ext>
            </a:extLst>
          </p:cNvPr>
          <p:cNvPicPr>
            <a:picLocks noChangeAspect="1"/>
          </p:cNvPicPr>
          <p:nvPr/>
        </p:nvPicPr>
        <p:blipFill>
          <a:blip r:embed="rId3"/>
          <a:stretch>
            <a:fillRect/>
          </a:stretch>
        </p:blipFill>
        <p:spPr>
          <a:xfrm>
            <a:off x="3069927" y="2743390"/>
            <a:ext cx="2784495" cy="2842130"/>
          </a:xfrm>
          <a:prstGeom prst="rect">
            <a:avLst/>
          </a:prstGeom>
        </p:spPr>
      </p:pic>
    </p:spTree>
    <p:extLst>
      <p:ext uri="{BB962C8B-B14F-4D97-AF65-F5344CB8AC3E}">
        <p14:creationId xmlns:p14="http://schemas.microsoft.com/office/powerpoint/2010/main" val="3255377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850" y="235137"/>
            <a:ext cx="6474515" cy="337358"/>
          </a:xfrm>
        </p:spPr>
        <p:txBody>
          <a:bodyPr>
            <a:normAutofit fontScale="90000"/>
          </a:bodyPr>
          <a:lstStyle/>
          <a:p>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BD45E669-0AB3-44D5-9E74-6F6234EB774E}"/>
              </a:ext>
            </a:extLst>
          </p:cNvPr>
          <p:cNvGrpSpPr/>
          <p:nvPr/>
        </p:nvGrpSpPr>
        <p:grpSpPr>
          <a:xfrm>
            <a:off x="2142403" y="1675890"/>
            <a:ext cx="5499208" cy="3231961"/>
            <a:chOff x="1841535" y="1274734"/>
            <a:chExt cx="5499208" cy="3231961"/>
          </a:xfrm>
        </p:grpSpPr>
        <p:grpSp>
          <p:nvGrpSpPr>
            <p:cNvPr id="3" name="组合 2"/>
            <p:cNvGrpSpPr/>
            <p:nvPr/>
          </p:nvGrpSpPr>
          <p:grpSpPr>
            <a:xfrm>
              <a:off x="1841535" y="1303550"/>
              <a:ext cx="843427" cy="443226"/>
              <a:chOff x="666810" y="2586037"/>
              <a:chExt cx="468000" cy="245937"/>
            </a:xfrm>
          </p:grpSpPr>
          <p:sp>
            <p:nvSpPr>
              <p:cNvPr id="4"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7" name="直接连接符 6"/>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4"/>
              <a:ext cx="4387392" cy="461665"/>
            </a:xfrm>
            <a:prstGeom prst="rect">
              <a:avLst/>
            </a:prstGeom>
            <a:noFill/>
          </p:spPr>
          <p:txBody>
            <a:bodyPr wrap="square" rtlCol="0">
              <a:spAutoFit/>
            </a:bodyPr>
            <a:lstStyle/>
            <a:p>
              <a:r>
                <a:rPr lang="zh-CN" altLang="zh-CN" sz="2400" b="1" dirty="0"/>
                <a:t>B</a:t>
              </a:r>
              <a:r>
                <a:rPr lang="en-US" altLang="zh-CN" sz="2400" b="1" dirty="0"/>
                <a:t>ack</a:t>
              </a:r>
              <a:r>
                <a:rPr lang="zh-CN" altLang="zh-CN" sz="2400" b="1" dirty="0"/>
                <a:t>g</a:t>
              </a:r>
              <a:r>
                <a:rPr lang="en-US" altLang="zh-CN" sz="2400" b="1" dirty="0"/>
                <a:t>round</a:t>
              </a:r>
              <a:endParaRPr lang="zh-CN" altLang="en-US" sz="2400" b="1" dirty="0"/>
            </a:p>
          </p:txBody>
        </p:sp>
        <p:grpSp>
          <p:nvGrpSpPr>
            <p:cNvPr id="12" name="组合 11"/>
            <p:cNvGrpSpPr/>
            <p:nvPr/>
          </p:nvGrpSpPr>
          <p:grpSpPr>
            <a:xfrm>
              <a:off x="1841535" y="2223523"/>
              <a:ext cx="843427" cy="443226"/>
              <a:chOff x="666810" y="2586037"/>
              <a:chExt cx="468000" cy="245937"/>
            </a:xfrm>
          </p:grpSpPr>
          <p:sp>
            <p:nvSpPr>
              <p:cNvPr id="1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4" name="文本框 1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15" name="直接连接符 14"/>
            <p:cNvCxnSpPr>
              <a:stCxn id="13" idx="6"/>
            </p:cNvCxnSpPr>
            <p:nvPr/>
          </p:nvCxnSpPr>
          <p:spPr>
            <a:xfrm>
              <a:off x="2534033" y="2631188"/>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859784" y="3086025"/>
              <a:ext cx="4387392" cy="461665"/>
            </a:xfrm>
            <a:prstGeom prst="rect">
              <a:avLst/>
            </a:prstGeom>
            <a:noFill/>
          </p:spPr>
          <p:txBody>
            <a:bodyPr wrap="square" rtlCol="0">
              <a:spAutoFit/>
            </a:bodyPr>
            <a:lstStyle/>
            <a:p>
              <a:r>
                <a:rPr lang="en-US" altLang="zh-CN" sz="2400" b="1" dirty="0"/>
                <a:t>Design and Implementation</a:t>
              </a:r>
              <a:endParaRPr lang="zh-CN" altLang="en-US" sz="2400" b="1" dirty="0"/>
            </a:p>
          </p:txBody>
        </p:sp>
        <p:grpSp>
          <p:nvGrpSpPr>
            <p:cNvPr id="17" name="组合 16"/>
            <p:cNvGrpSpPr/>
            <p:nvPr/>
          </p:nvGrpSpPr>
          <p:grpSpPr>
            <a:xfrm>
              <a:off x="1841535" y="3143496"/>
              <a:ext cx="843427" cy="443226"/>
              <a:chOff x="666810" y="2586037"/>
              <a:chExt cx="468000" cy="245937"/>
            </a:xfrm>
          </p:grpSpPr>
          <p:sp>
            <p:nvSpPr>
              <p:cNvPr id="18"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9" name="文本框 18"/>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0" name="直接连接符 19"/>
            <p:cNvCxnSpPr>
              <a:stCxn id="18" idx="6"/>
            </p:cNvCxnSpPr>
            <p:nvPr/>
          </p:nvCxnSpPr>
          <p:spPr>
            <a:xfrm>
              <a:off x="2534033" y="3551161"/>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841535" y="4063469"/>
              <a:ext cx="843427" cy="443226"/>
              <a:chOff x="666810" y="2586037"/>
              <a:chExt cx="468000" cy="245937"/>
            </a:xfrm>
          </p:grpSpPr>
          <p:sp>
            <p:nvSpPr>
              <p:cNvPr id="23" name="Freeform 10"/>
              <p:cNvSpPr>
                <a:spLocks/>
              </p:cNvSpPr>
              <p:nvPr userDrawn="1"/>
            </p:nvSpPr>
            <p:spPr bwMode="auto">
              <a:xfrm>
                <a:off x="666810" y="2621442"/>
                <a:ext cx="468000" cy="190800"/>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4" name="文本框 23"/>
              <p:cNvSpPr txBox="1"/>
              <p:nvPr userDrawn="1"/>
            </p:nvSpPr>
            <p:spPr>
              <a:xfrm>
                <a:off x="794494" y="2586037"/>
                <a:ext cx="212633" cy="245937"/>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a:stCxn id="23" idx="6"/>
            </p:cNvCxnSpPr>
            <p:nvPr/>
          </p:nvCxnSpPr>
          <p:spPr>
            <a:xfrm>
              <a:off x="2534033" y="4471134"/>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2151167"/>
              <a:ext cx="4387392" cy="461665"/>
            </a:xfrm>
            <a:prstGeom prst="rect">
              <a:avLst/>
            </a:prstGeom>
            <a:noFill/>
          </p:spPr>
          <p:txBody>
            <a:bodyPr wrap="square" rtlCol="0">
              <a:spAutoFit/>
            </a:bodyPr>
            <a:lstStyle/>
            <a:p>
              <a:r>
                <a:rPr lang="en-US" altLang="zh-CN" sz="2400" b="1" dirty="0"/>
                <a:t>Motivation</a:t>
              </a:r>
              <a:endParaRPr lang="zh-CN" altLang="en-US" sz="2400" b="1" dirty="0"/>
            </a:p>
          </p:txBody>
        </p:sp>
        <p:sp>
          <p:nvSpPr>
            <p:cNvPr id="36" name="文本框 35"/>
            <p:cNvSpPr txBox="1"/>
            <p:nvPr/>
          </p:nvSpPr>
          <p:spPr>
            <a:xfrm>
              <a:off x="2953351" y="4002526"/>
              <a:ext cx="4387392" cy="461665"/>
            </a:xfrm>
            <a:prstGeom prst="rect">
              <a:avLst/>
            </a:prstGeom>
            <a:noFill/>
          </p:spPr>
          <p:txBody>
            <a:bodyPr wrap="square" rtlCol="0">
              <a:spAutoFit/>
            </a:bodyPr>
            <a:lstStyle/>
            <a:p>
              <a:r>
                <a:rPr lang="en-US" altLang="zh-CN" sz="2400" b="1" dirty="0"/>
                <a:t>Evaluation</a:t>
              </a:r>
              <a:endParaRPr lang="zh-CN" altLang="en-US" sz="2400" b="1" dirty="0"/>
            </a:p>
          </p:txBody>
        </p:sp>
      </p:grpSp>
    </p:spTree>
    <p:extLst>
      <p:ext uri="{BB962C8B-B14F-4D97-AF65-F5344CB8AC3E}">
        <p14:creationId xmlns:p14="http://schemas.microsoft.com/office/powerpoint/2010/main" val="3155251148"/>
      </p:ext>
    </p:extLst>
  </p:cSld>
  <p:clrMapOvr>
    <a:masterClrMapping/>
  </p:clrMapOvr>
  <p:transition spd="slow" advTm="7305">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535048" y="1691577"/>
            <a:ext cx="8290114" cy="4921498"/>
          </a:xfrm>
        </p:spPr>
        <p:txBody>
          <a:bodyPr/>
          <a:lstStyle/>
          <a:p>
            <a:pPr marL="0" indent="0">
              <a:lnSpc>
                <a:spcPct val="100000"/>
              </a:lnSpc>
              <a:buNone/>
            </a:pPr>
            <a:r>
              <a:rPr lang="en-US" altLang="zh-CN" b="1" dirty="0">
                <a:latin typeface="Times New Roman" panose="02020603050405020304" pitchFamily="18" charset="0"/>
                <a:cs typeface="Times New Roman" panose="02020603050405020304" pitchFamily="18" charset="0"/>
              </a:rPr>
              <a:t>Software-Defined Storage (SDS)</a:t>
            </a:r>
          </a:p>
          <a:p>
            <a:pPr marL="0" indent="0">
              <a:lnSpc>
                <a:spcPct val="100000"/>
              </a:lnSpc>
              <a:buNone/>
            </a:pPr>
            <a:r>
              <a:rPr lang="en-US" altLang="zh-CN" dirty="0">
                <a:latin typeface="Times New Roman" panose="02020603050405020304" pitchFamily="18" charset="0"/>
                <a:cs typeface="Times New Roman" panose="02020603050405020304" pitchFamily="18" charset="0"/>
              </a:rPr>
              <a:t> a marketing term for computer data storage software for policy-based provisioning and management of data storage independent of the underlying hardware.</a:t>
            </a:r>
          </a:p>
          <a:p>
            <a:pPr marL="0" indent="0">
              <a:lnSpc>
                <a:spcPct val="100000"/>
              </a:lnSpc>
              <a:buNone/>
            </a:pPr>
            <a:endParaRPr lang="en-US" altLang="zh-CN"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dirty="0">
              <a:latin typeface="Times New Roman" panose="02020603050405020304" pitchFamily="18" charset="0"/>
              <a:cs typeface="Times New Roman" panose="02020603050405020304" pitchFamily="18" charset="0"/>
            </a:endParaRPr>
          </a:p>
        </p:txBody>
      </p:sp>
      <p:sp>
        <p:nvSpPr>
          <p:cNvPr id="3" name="标题 2"/>
          <p:cNvSpPr>
            <a:spLocks noGrp="1"/>
          </p:cNvSpPr>
          <p:nvPr>
            <p:ph type="title"/>
          </p:nvPr>
        </p:nvSpPr>
        <p:spPr/>
        <p:txBody>
          <a:bodyPr/>
          <a:lstStyle/>
          <a:p>
            <a:r>
              <a:rPr lang="zh-CN" altLang="zh-CN" dirty="0"/>
              <a:t>B</a:t>
            </a:r>
            <a:r>
              <a:rPr lang="en-US" altLang="zh-CN" dirty="0"/>
              <a:t>ack</a:t>
            </a:r>
            <a:r>
              <a:rPr lang="zh-CN" altLang="zh-CN" dirty="0"/>
              <a:t>g</a:t>
            </a:r>
            <a:r>
              <a:rPr lang="en-US" altLang="zh-CN" dirty="0"/>
              <a:t>round</a:t>
            </a:r>
            <a:endParaRPr lang="zh-CN" altLang="en-US" dirty="0"/>
          </a:p>
        </p:txBody>
      </p:sp>
      <p:grpSp>
        <p:nvGrpSpPr>
          <p:cNvPr id="9" name="组合 8">
            <a:extLst>
              <a:ext uri="{FF2B5EF4-FFF2-40B4-BE49-F238E27FC236}">
                <a16:creationId xmlns:a16="http://schemas.microsoft.com/office/drawing/2014/main" id="{6CC93382-8D70-420E-B4E7-B2CD3F5BCBA7}"/>
              </a:ext>
            </a:extLst>
          </p:cNvPr>
          <p:cNvGrpSpPr/>
          <p:nvPr/>
        </p:nvGrpSpPr>
        <p:grpSpPr>
          <a:xfrm>
            <a:off x="2334332" y="3928902"/>
            <a:ext cx="4475336" cy="1603120"/>
            <a:chOff x="2334332" y="3928902"/>
            <a:chExt cx="4475336" cy="1603120"/>
          </a:xfrm>
        </p:grpSpPr>
        <p:grpSp>
          <p:nvGrpSpPr>
            <p:cNvPr id="7" name="组合 6">
              <a:extLst>
                <a:ext uri="{FF2B5EF4-FFF2-40B4-BE49-F238E27FC236}">
                  <a16:creationId xmlns:a16="http://schemas.microsoft.com/office/drawing/2014/main" id="{344997DC-D66A-4AE6-A581-AE43702F1B45}"/>
                </a:ext>
              </a:extLst>
            </p:cNvPr>
            <p:cNvGrpSpPr/>
            <p:nvPr/>
          </p:nvGrpSpPr>
          <p:grpSpPr>
            <a:xfrm>
              <a:off x="2334332" y="3928902"/>
              <a:ext cx="4475336" cy="1603120"/>
              <a:chOff x="2226331" y="2962980"/>
              <a:chExt cx="7848600" cy="3106197"/>
            </a:xfrm>
          </p:grpSpPr>
          <p:pic>
            <p:nvPicPr>
              <p:cNvPr id="2" name="图片 1">
                <a:extLst>
                  <a:ext uri="{FF2B5EF4-FFF2-40B4-BE49-F238E27FC236}">
                    <a16:creationId xmlns:a16="http://schemas.microsoft.com/office/drawing/2014/main" id="{1FBD6491-DC17-4A0B-AAB2-66E51582EC70}"/>
                  </a:ext>
                </a:extLst>
              </p:cNvPr>
              <p:cNvPicPr>
                <a:picLocks noChangeAspect="1"/>
              </p:cNvPicPr>
              <p:nvPr/>
            </p:nvPicPr>
            <p:blipFill>
              <a:blip r:embed="rId3"/>
              <a:stretch>
                <a:fillRect/>
              </a:stretch>
            </p:blipFill>
            <p:spPr>
              <a:xfrm>
                <a:off x="3150256" y="2962980"/>
                <a:ext cx="6000750" cy="1038225"/>
              </a:xfrm>
              <a:prstGeom prst="rect">
                <a:avLst/>
              </a:prstGeom>
            </p:spPr>
          </p:pic>
          <p:pic>
            <p:nvPicPr>
              <p:cNvPr id="5" name="图片 4">
                <a:extLst>
                  <a:ext uri="{FF2B5EF4-FFF2-40B4-BE49-F238E27FC236}">
                    <a16:creationId xmlns:a16="http://schemas.microsoft.com/office/drawing/2014/main" id="{1DDEB033-2D8E-4D9B-8B41-B6DCC24A65BD}"/>
                  </a:ext>
                </a:extLst>
              </p:cNvPr>
              <p:cNvPicPr>
                <a:picLocks noChangeAspect="1"/>
              </p:cNvPicPr>
              <p:nvPr/>
            </p:nvPicPr>
            <p:blipFill>
              <a:blip r:embed="rId4"/>
              <a:stretch>
                <a:fillRect/>
              </a:stretch>
            </p:blipFill>
            <p:spPr>
              <a:xfrm>
                <a:off x="3293131" y="5107152"/>
                <a:ext cx="5715000" cy="962025"/>
              </a:xfrm>
              <a:prstGeom prst="rect">
                <a:avLst/>
              </a:prstGeom>
            </p:spPr>
          </p:pic>
          <p:pic>
            <p:nvPicPr>
              <p:cNvPr id="6" name="图片 5">
                <a:extLst>
                  <a:ext uri="{FF2B5EF4-FFF2-40B4-BE49-F238E27FC236}">
                    <a16:creationId xmlns:a16="http://schemas.microsoft.com/office/drawing/2014/main" id="{0BF13854-E300-4363-93C0-604E51388E54}"/>
                  </a:ext>
                </a:extLst>
              </p:cNvPr>
              <p:cNvPicPr>
                <a:picLocks noChangeAspect="1"/>
              </p:cNvPicPr>
              <p:nvPr/>
            </p:nvPicPr>
            <p:blipFill>
              <a:blip r:embed="rId5"/>
              <a:stretch>
                <a:fillRect/>
              </a:stretch>
            </p:blipFill>
            <p:spPr>
              <a:xfrm>
                <a:off x="2226331" y="4439878"/>
                <a:ext cx="7848600" cy="228600"/>
              </a:xfrm>
              <a:prstGeom prst="rect">
                <a:avLst/>
              </a:prstGeom>
            </p:spPr>
          </p:pic>
        </p:grpSp>
        <p:sp>
          <p:nvSpPr>
            <p:cNvPr id="8" name="文本框 7">
              <a:extLst>
                <a:ext uri="{FF2B5EF4-FFF2-40B4-BE49-F238E27FC236}">
                  <a16:creationId xmlns:a16="http://schemas.microsoft.com/office/drawing/2014/main" id="{FF1DCBB5-1941-47A8-8D32-6E2E396CEB9D}"/>
                </a:ext>
              </a:extLst>
            </p:cNvPr>
            <p:cNvSpPr txBox="1"/>
            <p:nvPr/>
          </p:nvSpPr>
          <p:spPr>
            <a:xfrm>
              <a:off x="4088253" y="4393269"/>
              <a:ext cx="967494"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Policies</a:t>
              </a:r>
              <a:endParaRPr lang="zh-CN" altLang="en-US"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82645803"/>
      </p:ext>
    </p:extLst>
  </p:cSld>
  <p:clrMapOvr>
    <a:masterClrMapping/>
  </p:clrMapOvr>
  <p:transition spd="med" advTm="26777">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94025" y="1685678"/>
            <a:ext cx="8186395" cy="4921498"/>
          </a:xfrm>
        </p:spPr>
        <p:txBody>
          <a:bodyPr/>
          <a:lstStyle/>
          <a:p>
            <a:pPr marL="0" indent="0">
              <a:lnSpc>
                <a:spcPct val="100000"/>
              </a:lnSpc>
              <a:buNone/>
            </a:pPr>
            <a:r>
              <a:rPr lang="en-US" altLang="zh-CN" b="1" dirty="0">
                <a:latin typeface="Times New Roman" panose="02020603050405020304" pitchFamily="18" charset="0"/>
                <a:cs typeface="Times New Roman" panose="02020603050405020304" pitchFamily="18" charset="0"/>
              </a:rPr>
              <a:t>Object Storage</a:t>
            </a:r>
          </a:p>
          <a:p>
            <a:pPr marL="0" indent="0">
              <a:lnSpc>
                <a:spcPct val="100000"/>
              </a:lnSpc>
              <a:buNone/>
            </a:pPr>
            <a:r>
              <a:rPr lang="en-US" altLang="zh-CN" dirty="0">
                <a:latin typeface="Times New Roman" panose="02020603050405020304" pitchFamily="18" charset="0"/>
                <a:cs typeface="Times New Roman" panose="02020603050405020304" pitchFamily="18" charset="0"/>
              </a:rPr>
              <a:t>a data storage architecture that manages data as objects consisting of globally unique identifier, metadata and data.</a:t>
            </a:r>
          </a:p>
          <a:p>
            <a:pPr marL="0" indent="0">
              <a:lnSpc>
                <a:spcPct val="100000"/>
              </a:lnSpc>
              <a:buNone/>
            </a:pPr>
            <a:endParaRPr lang="en-US" altLang="zh-CN" dirty="0">
              <a:latin typeface="Times New Roman" panose="02020603050405020304" pitchFamily="18" charset="0"/>
              <a:cs typeface="Times New Roman" panose="02020603050405020304" pitchFamily="18" charset="0"/>
            </a:endParaRPr>
          </a:p>
          <a:p>
            <a:pPr lvl="1">
              <a:lnSpc>
                <a:spcPct val="10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Scalability</a:t>
            </a:r>
          </a:p>
          <a:p>
            <a:pPr lvl="1">
              <a:lnSpc>
                <a:spcPct val="10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Availability</a:t>
            </a:r>
          </a:p>
          <a:p>
            <a:pPr lvl="1">
              <a:lnSpc>
                <a:spcPct val="10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usage simplicity</a:t>
            </a:r>
          </a:p>
        </p:txBody>
      </p:sp>
      <p:sp>
        <p:nvSpPr>
          <p:cNvPr id="3" name="标题 2"/>
          <p:cNvSpPr>
            <a:spLocks noGrp="1"/>
          </p:cNvSpPr>
          <p:nvPr>
            <p:ph type="title"/>
          </p:nvPr>
        </p:nvSpPr>
        <p:spPr/>
        <p:txBody>
          <a:bodyPr/>
          <a:lstStyle/>
          <a:p>
            <a:r>
              <a:rPr lang="zh-CN" altLang="zh-CN" dirty="0"/>
              <a:t>B</a:t>
            </a:r>
            <a:r>
              <a:rPr lang="en-US" altLang="zh-CN" dirty="0"/>
              <a:t>ack</a:t>
            </a:r>
            <a:r>
              <a:rPr lang="zh-CN" altLang="zh-CN" dirty="0"/>
              <a:t>g</a:t>
            </a:r>
            <a:r>
              <a:rPr lang="en-US" altLang="zh-CN" dirty="0"/>
              <a:t>round</a:t>
            </a:r>
            <a:endParaRPr lang="zh-CN" altLang="en-US" dirty="0"/>
          </a:p>
        </p:txBody>
      </p:sp>
      <p:pic>
        <p:nvPicPr>
          <p:cNvPr id="2" name="图片 1">
            <a:extLst>
              <a:ext uri="{FF2B5EF4-FFF2-40B4-BE49-F238E27FC236}">
                <a16:creationId xmlns:a16="http://schemas.microsoft.com/office/drawing/2014/main" id="{69969DBA-0F92-469B-AA1C-FE9862E81DE3}"/>
              </a:ext>
            </a:extLst>
          </p:cNvPr>
          <p:cNvPicPr>
            <a:picLocks noChangeAspect="1"/>
          </p:cNvPicPr>
          <p:nvPr/>
        </p:nvPicPr>
        <p:blipFill>
          <a:blip r:embed="rId3"/>
          <a:stretch>
            <a:fillRect/>
          </a:stretch>
        </p:blipFill>
        <p:spPr>
          <a:xfrm>
            <a:off x="4513966" y="3139294"/>
            <a:ext cx="3841898" cy="2126202"/>
          </a:xfrm>
          <a:prstGeom prst="rect">
            <a:avLst/>
          </a:prstGeom>
        </p:spPr>
      </p:pic>
      <p:sp>
        <p:nvSpPr>
          <p:cNvPr id="6" name="内容占位符 3">
            <a:extLst>
              <a:ext uri="{FF2B5EF4-FFF2-40B4-BE49-F238E27FC236}">
                <a16:creationId xmlns:a16="http://schemas.microsoft.com/office/drawing/2014/main" id="{C495578F-AC80-4D3A-BDE4-03F07F71F1AC}"/>
              </a:ext>
            </a:extLst>
          </p:cNvPr>
          <p:cNvSpPr txBox="1">
            <a:spLocks/>
          </p:cNvSpPr>
          <p:nvPr/>
        </p:nvSpPr>
        <p:spPr>
          <a:xfrm>
            <a:off x="494025" y="4610775"/>
            <a:ext cx="8186395" cy="49214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zh-CN" dirty="0">
                <a:latin typeface="Times New Roman" panose="02020603050405020304" pitchFamily="18" charset="0"/>
                <a:cs typeface="Times New Roman" panose="02020603050405020304" pitchFamily="18" charset="0"/>
              </a:rPr>
              <a:t>OpenStack Swift …</a:t>
            </a:r>
          </a:p>
          <a:p>
            <a:pPr marL="0" indent="0">
              <a:lnSpc>
                <a:spcPct val="100000"/>
              </a:lnSpc>
              <a:buNone/>
            </a:pP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054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2558798" y="5797630"/>
            <a:ext cx="3959989" cy="603170"/>
          </a:xfrm>
        </p:spPr>
        <p:txBody>
          <a:bodyPr>
            <a:normAutofit fontScale="92500"/>
          </a:bodyPr>
          <a:lstStyle/>
          <a:p>
            <a:pPr marL="0" indent="0">
              <a:lnSpc>
                <a:spcPct val="100000"/>
              </a:lnSpc>
              <a:buNone/>
            </a:pPr>
            <a:r>
              <a:rPr lang="en-US" altLang="zh-CN" b="1" dirty="0">
                <a:latin typeface="Times New Roman" panose="02020603050405020304" pitchFamily="18" charset="0"/>
                <a:cs typeface="Times New Roman" panose="02020603050405020304" pitchFamily="18" charset="0"/>
              </a:rPr>
              <a:t>Object Storage lacks from flexibility</a:t>
            </a:r>
          </a:p>
        </p:txBody>
      </p:sp>
      <p:sp>
        <p:nvSpPr>
          <p:cNvPr id="3" name="标题 2"/>
          <p:cNvSpPr>
            <a:spLocks noGrp="1"/>
          </p:cNvSpPr>
          <p:nvPr>
            <p:ph type="title"/>
          </p:nvPr>
        </p:nvSpPr>
        <p:spPr/>
        <p:txBody>
          <a:bodyPr/>
          <a:lstStyle/>
          <a:p>
            <a:r>
              <a:rPr lang="en-US" altLang="zh-CN" dirty="0"/>
              <a:t>Motivation</a:t>
            </a:r>
            <a:endParaRPr lang="zh-CN" altLang="en-US" dirty="0"/>
          </a:p>
        </p:txBody>
      </p:sp>
      <p:sp>
        <p:nvSpPr>
          <p:cNvPr id="6" name="内容占位符 3">
            <a:extLst>
              <a:ext uri="{FF2B5EF4-FFF2-40B4-BE49-F238E27FC236}">
                <a16:creationId xmlns:a16="http://schemas.microsoft.com/office/drawing/2014/main" id="{45BD8ADD-056A-4406-9681-B25F5B4D2C67}"/>
              </a:ext>
            </a:extLst>
          </p:cNvPr>
          <p:cNvSpPr txBox="1">
            <a:spLocks/>
          </p:cNvSpPr>
          <p:nvPr/>
        </p:nvSpPr>
        <p:spPr>
          <a:xfrm>
            <a:off x="457645" y="2088902"/>
            <a:ext cx="8933144" cy="106037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Calibri" panose="020F0502020204030204" pitchFamily="34" charset="0"/>
              <a:buNone/>
            </a:pPr>
            <a:r>
              <a:rPr lang="en-US" altLang="zh-CN" dirty="0">
                <a:latin typeface="Times New Roman" panose="02020603050405020304" pitchFamily="18" charset="0"/>
                <a:cs typeface="Times New Roman" panose="02020603050405020304" pitchFamily="18" charset="0"/>
              </a:rPr>
              <a:t>A</a:t>
            </a:r>
            <a:r>
              <a:rPr lang="zh-CN" altLang="zh-CN" dirty="0">
                <a:latin typeface="Times New Roman" panose="02020603050405020304" pitchFamily="18" charset="0"/>
                <a:cs typeface="Times New Roman" panose="02020603050405020304" pitchFamily="18" charset="0"/>
              </a:rPr>
              <a:t> deployment of an object store in the cloud uses a monolithic configuration setup</a:t>
            </a:r>
            <a:endParaRPr lang="en-US" altLang="zh-CN" dirty="0">
              <a:latin typeface="Times New Roman" panose="02020603050405020304" pitchFamily="18" charset="0"/>
              <a:cs typeface="Times New Roman" panose="02020603050405020304" pitchFamily="18" charset="0"/>
            </a:endParaRPr>
          </a:p>
          <a:p>
            <a:pPr marL="0" indent="0">
              <a:lnSpc>
                <a:spcPct val="100000"/>
              </a:lnSpc>
              <a:buFont typeface="Calibri" panose="020F0502020204030204" pitchFamily="34" charset="0"/>
              <a:buNone/>
            </a:pPr>
            <a:endParaRPr lang="en-US" altLang="zh-CN" dirty="0">
              <a:latin typeface="Times New Roman" panose="02020603050405020304" pitchFamily="18" charset="0"/>
              <a:cs typeface="Times New Roman" panose="02020603050405020304" pitchFamily="18" charset="0"/>
            </a:endParaRPr>
          </a:p>
        </p:txBody>
      </p:sp>
      <p:grpSp>
        <p:nvGrpSpPr>
          <p:cNvPr id="8" name="组合 7">
            <a:extLst>
              <a:ext uri="{FF2B5EF4-FFF2-40B4-BE49-F238E27FC236}">
                <a16:creationId xmlns:a16="http://schemas.microsoft.com/office/drawing/2014/main" id="{C41DDFB4-6582-45EB-A076-2073310CD4B4}"/>
              </a:ext>
            </a:extLst>
          </p:cNvPr>
          <p:cNvGrpSpPr/>
          <p:nvPr/>
        </p:nvGrpSpPr>
        <p:grpSpPr>
          <a:xfrm>
            <a:off x="4843370" y="2922315"/>
            <a:ext cx="3881053" cy="2414435"/>
            <a:chOff x="4843370" y="2922315"/>
            <a:chExt cx="3881053" cy="2414435"/>
          </a:xfrm>
        </p:grpSpPr>
        <p:pic>
          <p:nvPicPr>
            <p:cNvPr id="5" name="图片 4">
              <a:extLst>
                <a:ext uri="{FF2B5EF4-FFF2-40B4-BE49-F238E27FC236}">
                  <a16:creationId xmlns:a16="http://schemas.microsoft.com/office/drawing/2014/main" id="{14911CD9-EA16-4D64-8AFC-A04892BBBAA7}"/>
                </a:ext>
              </a:extLst>
            </p:cNvPr>
            <p:cNvPicPr>
              <a:picLocks noChangeAspect="1"/>
            </p:cNvPicPr>
            <p:nvPr/>
          </p:nvPicPr>
          <p:blipFill>
            <a:blip r:embed="rId3"/>
            <a:stretch>
              <a:fillRect/>
            </a:stretch>
          </p:blipFill>
          <p:spPr>
            <a:xfrm>
              <a:off x="4843370" y="2922315"/>
              <a:ext cx="3881053" cy="2150428"/>
            </a:xfrm>
            <a:prstGeom prst="rect">
              <a:avLst/>
            </a:prstGeom>
          </p:spPr>
        </p:pic>
        <p:sp>
          <p:nvSpPr>
            <p:cNvPr id="9" name="文本框 8">
              <a:extLst>
                <a:ext uri="{FF2B5EF4-FFF2-40B4-BE49-F238E27FC236}">
                  <a16:creationId xmlns:a16="http://schemas.microsoft.com/office/drawing/2014/main" id="{03DA120A-B4C1-46E0-A528-DDE1C09D8263}"/>
                </a:ext>
              </a:extLst>
            </p:cNvPr>
            <p:cNvSpPr txBox="1"/>
            <p:nvPr/>
          </p:nvSpPr>
          <p:spPr>
            <a:xfrm>
              <a:off x="6051180" y="4967418"/>
              <a:ext cx="153973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scenario B</a:t>
              </a:r>
              <a:endParaRPr lang="zh-CN" altLang="en-US" dirty="0">
                <a:latin typeface="Times New Roman" panose="02020603050405020304" pitchFamily="18" charset="0"/>
                <a:cs typeface="Times New Roman" panose="02020603050405020304" pitchFamily="18" charset="0"/>
              </a:endParaRPr>
            </a:p>
          </p:txBody>
        </p:sp>
      </p:grpSp>
      <p:sp>
        <p:nvSpPr>
          <p:cNvPr id="10" name="文本框 9">
            <a:extLst>
              <a:ext uri="{FF2B5EF4-FFF2-40B4-BE49-F238E27FC236}">
                <a16:creationId xmlns:a16="http://schemas.microsoft.com/office/drawing/2014/main" id="{3F3F9371-1789-415F-873B-12CED5C420FD}"/>
              </a:ext>
            </a:extLst>
          </p:cNvPr>
          <p:cNvSpPr txBox="1"/>
          <p:nvPr/>
        </p:nvSpPr>
        <p:spPr>
          <a:xfrm>
            <a:off x="4237149" y="2971800"/>
            <a:ext cx="914400" cy="914400"/>
          </a:xfrm>
          <a:prstGeom prst="rect">
            <a:avLst/>
          </a:prstGeom>
          <a:noFill/>
        </p:spPr>
        <p:txBody>
          <a:bodyPr wrap="square" rtlCol="0">
            <a:spAutoFit/>
          </a:bodyPr>
          <a:lstStyle/>
          <a:p>
            <a:endParaRPr lang="zh-CN" altLang="en-US" dirty="0"/>
          </a:p>
        </p:txBody>
      </p:sp>
      <p:grpSp>
        <p:nvGrpSpPr>
          <p:cNvPr id="12" name="组合 11">
            <a:extLst>
              <a:ext uri="{FF2B5EF4-FFF2-40B4-BE49-F238E27FC236}">
                <a16:creationId xmlns:a16="http://schemas.microsoft.com/office/drawing/2014/main" id="{88C4D285-CDFD-43BB-9531-2E1A480E2A82}"/>
              </a:ext>
            </a:extLst>
          </p:cNvPr>
          <p:cNvGrpSpPr/>
          <p:nvPr/>
        </p:nvGrpSpPr>
        <p:grpSpPr>
          <a:xfrm>
            <a:off x="167424" y="2922315"/>
            <a:ext cx="4063490" cy="2353940"/>
            <a:chOff x="167424" y="2922315"/>
            <a:chExt cx="4063490" cy="2353940"/>
          </a:xfrm>
        </p:grpSpPr>
        <p:grpSp>
          <p:nvGrpSpPr>
            <p:cNvPr id="7" name="组合 6">
              <a:extLst>
                <a:ext uri="{FF2B5EF4-FFF2-40B4-BE49-F238E27FC236}">
                  <a16:creationId xmlns:a16="http://schemas.microsoft.com/office/drawing/2014/main" id="{31BC550C-8A25-4349-AB27-753E3A3E8A23}"/>
                </a:ext>
              </a:extLst>
            </p:cNvPr>
            <p:cNvGrpSpPr/>
            <p:nvPr/>
          </p:nvGrpSpPr>
          <p:grpSpPr>
            <a:xfrm>
              <a:off x="453768" y="2922315"/>
              <a:ext cx="3777146" cy="2353940"/>
              <a:chOff x="453768" y="2922315"/>
              <a:chExt cx="3777146" cy="2353940"/>
            </a:xfrm>
          </p:grpSpPr>
          <p:pic>
            <p:nvPicPr>
              <p:cNvPr id="1025" name="Picture 1" descr="VM &#10;VM &#10;VM &#10;VM &#10;VM &#10;VM &#10;Tenant 1: Stores &#10;compressible data &#10;Tenant 2: Stores non- &#10;compressible data &#10;Swift Proxy &#10;Storage Nodes ">
                <a:extLst>
                  <a:ext uri="{FF2B5EF4-FFF2-40B4-BE49-F238E27FC236}">
                    <a16:creationId xmlns:a16="http://schemas.microsoft.com/office/drawing/2014/main" id="{7002AC2D-0B4B-45A5-9F35-7CACBA7940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3768" y="2922315"/>
                <a:ext cx="3777146" cy="199874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98AA5104-B2A2-4D5D-9B61-FF557E6B4F02}"/>
                  </a:ext>
                </a:extLst>
              </p:cNvPr>
              <p:cNvSpPr txBox="1"/>
              <p:nvPr/>
            </p:nvSpPr>
            <p:spPr>
              <a:xfrm>
                <a:off x="1457141" y="4906923"/>
                <a:ext cx="134505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scenario A</a:t>
                </a:r>
                <a:endParaRPr lang="zh-CN" altLang="en-US" dirty="0">
                  <a:latin typeface="Times New Roman" panose="02020603050405020304" pitchFamily="18" charset="0"/>
                  <a:cs typeface="Times New Roman" panose="02020603050405020304" pitchFamily="18" charset="0"/>
                </a:endParaRPr>
              </a:p>
            </p:txBody>
          </p:sp>
        </p:grpSp>
        <p:sp>
          <p:nvSpPr>
            <p:cNvPr id="11" name="文本框 10">
              <a:extLst>
                <a:ext uri="{FF2B5EF4-FFF2-40B4-BE49-F238E27FC236}">
                  <a16:creationId xmlns:a16="http://schemas.microsoft.com/office/drawing/2014/main" id="{4F6F8935-28D4-440D-9CF2-4CD3E8D419BB}"/>
                </a:ext>
              </a:extLst>
            </p:cNvPr>
            <p:cNvSpPr txBox="1"/>
            <p:nvPr/>
          </p:nvSpPr>
          <p:spPr>
            <a:xfrm>
              <a:off x="167424" y="4428612"/>
              <a:ext cx="1564783"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Compress  </a:t>
              </a:r>
              <a:r>
                <a:rPr lang="en-US" altLang="zh-CN" sz="1000" dirty="0" err="1">
                  <a:latin typeface="Times New Roman" panose="02020603050405020304" pitchFamily="18" charset="0"/>
                  <a:cs typeface="Times New Roman" panose="02020603050405020304" pitchFamily="18" charset="0"/>
                </a:rPr>
                <a:t>T1</a:t>
              </a:r>
              <a:r>
                <a:rPr lang="en-US" altLang="zh-CN" sz="1000" dirty="0">
                  <a:latin typeface="Times New Roman" panose="02020603050405020304" pitchFamily="18" charset="0"/>
                  <a:cs typeface="Times New Roman" panose="02020603050405020304" pitchFamily="18" charset="0"/>
                </a:rPr>
                <a:t>’ data only?</a:t>
              </a:r>
              <a:endParaRPr lang="zh-CN" altLang="en-US" sz="10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25666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additive="base">
                                        <p:cTn id="1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Motivation</a:t>
            </a:r>
            <a:endParaRPr lang="zh-CN" altLang="en-US" dirty="0"/>
          </a:p>
        </p:txBody>
      </p:sp>
      <p:sp>
        <p:nvSpPr>
          <p:cNvPr id="6" name="内容占位符 3">
            <a:extLst>
              <a:ext uri="{FF2B5EF4-FFF2-40B4-BE49-F238E27FC236}">
                <a16:creationId xmlns:a16="http://schemas.microsoft.com/office/drawing/2014/main" id="{45BD8ADD-056A-4406-9681-B25F5B4D2C67}"/>
              </a:ext>
            </a:extLst>
          </p:cNvPr>
          <p:cNvSpPr txBox="1">
            <a:spLocks/>
          </p:cNvSpPr>
          <p:nvPr/>
        </p:nvSpPr>
        <p:spPr>
          <a:xfrm>
            <a:off x="457645" y="2088902"/>
            <a:ext cx="8933144" cy="106037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Calibri" panose="020F0502020204030204" pitchFamily="34" charset="0"/>
              <a:buNone/>
            </a:pPr>
            <a:endParaRPr lang="en-US" altLang="zh-CN" dirty="0">
              <a:latin typeface="Times New Roman" panose="02020603050405020304" pitchFamily="18" charset="0"/>
              <a:cs typeface="Times New Roman" panose="02020603050405020304" pitchFamily="18" charset="0"/>
            </a:endParaRPr>
          </a:p>
        </p:txBody>
      </p:sp>
      <p:sp>
        <p:nvSpPr>
          <p:cNvPr id="8" name="内容占位符 7">
            <a:extLst>
              <a:ext uri="{FF2B5EF4-FFF2-40B4-BE49-F238E27FC236}">
                <a16:creationId xmlns:a16="http://schemas.microsoft.com/office/drawing/2014/main" id="{49B57605-8E0A-45E9-8988-28AA691A57CC}"/>
              </a:ext>
            </a:extLst>
          </p:cNvPr>
          <p:cNvSpPr>
            <a:spLocks noGrp="1"/>
          </p:cNvSpPr>
          <p:nvPr>
            <p:ph sz="quarter" idx="10"/>
          </p:nvPr>
        </p:nvSpPr>
        <p:spPr>
          <a:xfrm>
            <a:off x="457645" y="2045537"/>
            <a:ext cx="8372163" cy="4071927"/>
          </a:xfrm>
        </p:spPr>
        <p:txBody>
          <a:bodyPr>
            <a:normAutofit/>
          </a:bodyPr>
          <a:lstStyle/>
          <a:p>
            <a:pPr marL="0" indent="0">
              <a:lnSpc>
                <a:spcPct val="100000"/>
              </a:lnSpc>
              <a:buNone/>
            </a:pPr>
            <a:r>
              <a:rPr lang="en-US" altLang="zh-CN" dirty="0">
                <a:latin typeface="Times New Roman" panose="02020603050405020304" pitchFamily="18" charset="0"/>
                <a:cs typeface="Times New Roman" panose="02020603050405020304" pitchFamily="18" charset="0"/>
              </a:rPr>
              <a:t>SDS decouple control/data planes</a:t>
            </a:r>
          </a:p>
          <a:p>
            <a:pPr marL="457200" lvl="1" indent="0">
              <a:lnSpc>
                <a:spcPct val="100000"/>
              </a:lnSpc>
              <a:buNone/>
            </a:pPr>
            <a:r>
              <a:rPr lang="en-US" altLang="zh-CN" sz="2000" dirty="0">
                <a:latin typeface="Times New Roman" panose="02020603050405020304" pitchFamily="18" charset="0"/>
                <a:cs typeface="Times New Roman" panose="02020603050405020304" pitchFamily="18" charset="0"/>
              </a:rPr>
              <a:t>– Control plane: Definition of policies, intelligence </a:t>
            </a:r>
          </a:p>
          <a:p>
            <a:pPr marL="457200" lvl="1" indent="0">
              <a:lnSpc>
                <a:spcPct val="100000"/>
              </a:lnSpc>
              <a:buNone/>
            </a:pPr>
            <a:r>
              <a:rPr lang="en-US" altLang="zh-CN" sz="2000" dirty="0">
                <a:latin typeface="Times New Roman" panose="02020603050405020304" pitchFamily="18" charset="0"/>
                <a:cs typeface="Times New Roman" panose="02020603050405020304" pitchFamily="18" charset="0"/>
              </a:rPr>
              <a:t>– Data plane: Enforcement of policies, manage data flows</a:t>
            </a:r>
          </a:p>
          <a:p>
            <a:pPr marL="0" indent="0">
              <a:lnSpc>
                <a:spcPct val="100000"/>
              </a:lnSpc>
              <a:buNone/>
            </a:pPr>
            <a:endParaRPr lang="en-US" altLang="zh-CN" dirty="0">
              <a:latin typeface="Times New Roman" panose="02020603050405020304" pitchFamily="18" charset="0"/>
              <a:cs typeface="Times New Roman" panose="02020603050405020304" pitchFamily="18" charset="0"/>
            </a:endParaRPr>
          </a:p>
          <a:p>
            <a:pPr marL="0" indent="0">
              <a:lnSpc>
                <a:spcPct val="100000"/>
              </a:lnSpc>
              <a:buNone/>
            </a:pPr>
            <a:endParaRPr lang="en-US" altLang="zh-CN" dirty="0">
              <a:latin typeface="Times New Roman" panose="02020603050405020304" pitchFamily="18" charset="0"/>
              <a:cs typeface="Times New Roman" panose="02020603050405020304" pitchFamily="18" charset="0"/>
            </a:endParaRPr>
          </a:p>
          <a:p>
            <a:pPr marL="0" indent="0">
              <a:lnSpc>
                <a:spcPct val="100000"/>
              </a:lnSpc>
              <a:buNone/>
            </a:pPr>
            <a:r>
              <a:rPr lang="en-US" altLang="zh-CN" dirty="0">
                <a:latin typeface="Times New Roman" panose="02020603050405020304" pitchFamily="18" charset="0"/>
                <a:cs typeface="Times New Roman" panose="02020603050405020304" pitchFamily="18" charset="0"/>
              </a:rPr>
              <a:t>Challenge:</a:t>
            </a:r>
          </a:p>
          <a:p>
            <a:pPr marL="457200" lvl="1" indent="0">
              <a:lnSpc>
                <a:spcPct val="100000"/>
              </a:lnSpc>
              <a:buNone/>
            </a:pPr>
            <a:r>
              <a:rPr lang="en-US" altLang="zh-CN" sz="2000" dirty="0">
                <a:latin typeface="Times New Roman" panose="02020603050405020304" pitchFamily="18" charset="0"/>
                <a:cs typeface="Times New Roman" panose="02020603050405020304" pitchFamily="18" charset="0"/>
              </a:rPr>
              <a:t>– A flexible control plane</a:t>
            </a:r>
          </a:p>
          <a:p>
            <a:pPr marL="457200" lvl="1" indent="0">
              <a:lnSpc>
                <a:spcPct val="100000"/>
              </a:lnSpc>
              <a:buNone/>
            </a:pPr>
            <a:r>
              <a:rPr lang="en-US" altLang="zh-CN" sz="2000" dirty="0">
                <a:latin typeface="Times New Roman" panose="02020603050405020304" pitchFamily="18" charset="0"/>
                <a:cs typeface="Times New Roman" panose="02020603050405020304" pitchFamily="18" charset="0"/>
              </a:rPr>
              <a:t>– An extensible data plane</a:t>
            </a:r>
          </a:p>
          <a:p>
            <a:pPr marL="0" indent="0">
              <a:lnSpc>
                <a:spcPct val="100000"/>
              </a:lnSpc>
              <a:buNone/>
            </a:pPr>
            <a:endParaRPr lang="en-US" altLang="zh-CN" dirty="0">
              <a:latin typeface="Times New Roman" panose="02020603050405020304" pitchFamily="18" charset="0"/>
              <a:cs typeface="Times New Roman" panose="02020603050405020304" pitchFamily="18" charset="0"/>
            </a:endParaRPr>
          </a:p>
          <a:p>
            <a:pPr marL="0" indent="0">
              <a:buNone/>
            </a:pP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9713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Design And Implementation</a:t>
            </a:r>
            <a:endParaRPr lang="zh-CN" altLang="en-US" dirty="0"/>
          </a:p>
        </p:txBody>
      </p:sp>
      <p:pic>
        <p:nvPicPr>
          <p:cNvPr id="2050" name="Picture 2" descr="Control Plane &#10;Policies, Controllers &#10;Data Plane &#10;Filters, Triggers ">
            <a:extLst>
              <a:ext uri="{FF2B5EF4-FFF2-40B4-BE49-F238E27FC236}">
                <a16:creationId xmlns:a16="http://schemas.microsoft.com/office/drawing/2014/main" id="{42491460-9C2E-4381-A1EC-551958A1DD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4775" y="2925776"/>
            <a:ext cx="4695886" cy="2445775"/>
          </a:xfrm>
          <a:prstGeom prst="rect">
            <a:avLst/>
          </a:prstGeom>
          <a:noFill/>
          <a:extLst>
            <a:ext uri="{909E8E84-426E-40DD-AFC4-6F175D3DCCD1}">
              <a14:hiddenFill xmlns:a14="http://schemas.microsoft.com/office/drawing/2010/main">
                <a:solidFill>
                  <a:srgbClr val="FFFFFF"/>
                </a:solidFill>
              </a14:hiddenFill>
            </a:ext>
          </a:extLst>
        </p:spPr>
      </p:pic>
      <p:sp>
        <p:nvSpPr>
          <p:cNvPr id="4" name="内容占位符 3">
            <a:extLst>
              <a:ext uri="{FF2B5EF4-FFF2-40B4-BE49-F238E27FC236}">
                <a16:creationId xmlns:a16="http://schemas.microsoft.com/office/drawing/2014/main" id="{D1A9CF72-362D-4E0B-9823-989775FF9D60}"/>
              </a:ext>
            </a:extLst>
          </p:cNvPr>
          <p:cNvSpPr>
            <a:spLocks noGrp="1"/>
          </p:cNvSpPr>
          <p:nvPr>
            <p:ph sz="quarter" idx="10"/>
          </p:nvPr>
        </p:nvSpPr>
        <p:spPr>
          <a:xfrm>
            <a:off x="494023" y="2135154"/>
            <a:ext cx="8372163" cy="574183"/>
          </a:xfrm>
        </p:spPr>
        <p:txBody>
          <a:bodyPr/>
          <a:lstStyle/>
          <a:p>
            <a:pPr marL="0" indent="0">
              <a:buNone/>
            </a:pPr>
            <a:r>
              <a:rPr lang="en-US" altLang="zh-CN" b="1" dirty="0">
                <a:latin typeface="Times New Roman" panose="02020603050405020304" pitchFamily="18" charset="0"/>
                <a:cs typeface="Times New Roman" panose="02020603050405020304" pitchFamily="18" charset="0"/>
              </a:rPr>
              <a:t>Crystal add three abstractions</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3666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210856" y="1579554"/>
            <a:ext cx="8809257" cy="2751403"/>
          </a:xfrm>
        </p:spPr>
        <p:txBody>
          <a:bodyPr>
            <a:noAutofit/>
          </a:bodyPr>
          <a:lstStyle/>
          <a:p>
            <a:pPr marL="0" indent="0">
              <a:lnSpc>
                <a:spcPct val="100000"/>
              </a:lnSpc>
              <a:spcBef>
                <a:spcPts val="500"/>
              </a:spcBef>
              <a:buNone/>
            </a:pPr>
            <a:r>
              <a:rPr lang="en-US" altLang="zh-CN" b="1" dirty="0">
                <a:latin typeface="Times New Roman" panose="02020603050405020304" pitchFamily="18" charset="0"/>
                <a:cs typeface="Times New Roman" panose="02020603050405020304" pitchFamily="18" charset="0"/>
              </a:rPr>
              <a:t>IFTTT-Policies</a:t>
            </a:r>
          </a:p>
          <a:p>
            <a:pPr marL="0" indent="0">
              <a:lnSpc>
                <a:spcPct val="100000"/>
              </a:lnSpc>
              <a:spcBef>
                <a:spcPts val="500"/>
              </a:spcBef>
              <a:buNone/>
            </a:pPr>
            <a:r>
              <a:rPr lang="en-US" altLang="zh-CN" dirty="0">
                <a:latin typeface="Times New Roman" panose="02020603050405020304" pitchFamily="18" charset="0"/>
                <a:cs typeface="Times New Roman" panose="02020603050405020304" pitchFamily="18" charset="0"/>
              </a:rPr>
              <a:t>Using a system-agnostic DSL (Domain-Specific Language) to define</a:t>
            </a:r>
            <a:r>
              <a:rPr lang="x-none" altLang="zh-CN" dirty="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policies.</a:t>
            </a:r>
          </a:p>
          <a:p>
            <a:pPr marL="0" indent="0">
              <a:lnSpc>
                <a:spcPct val="100000"/>
              </a:lnSpc>
              <a:spcBef>
                <a:spcPts val="500"/>
              </a:spcBef>
              <a:buNone/>
            </a:pP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Structure of DSL</a:t>
            </a:r>
            <a:endParaRPr lang="en-US" altLang="zh-CN" sz="1800" dirty="0">
              <a:latin typeface="Times New Roman" panose="02020603050405020304" pitchFamily="18" charset="0"/>
              <a:cs typeface="Times New Roman" panose="02020603050405020304" pitchFamily="18" charset="0"/>
            </a:endParaRPr>
          </a:p>
          <a:p>
            <a:pPr marL="0" indent="0">
              <a:lnSpc>
                <a:spcPct val="100000"/>
              </a:lnSpc>
              <a:spcBef>
                <a:spcPts val="500"/>
              </a:spcBef>
              <a:buNone/>
            </a:pPr>
            <a:r>
              <a:rPr lang="en-US" altLang="zh-CN" sz="2000" b="1" dirty="0">
                <a:latin typeface="Times New Roman" panose="02020603050405020304" pitchFamily="18" charset="0"/>
                <a:cs typeface="Times New Roman" panose="02020603050405020304" pitchFamily="18" charset="0"/>
              </a:rPr>
              <a:t>TARGET</a:t>
            </a:r>
            <a:r>
              <a:rPr lang="en-US" altLang="zh-CN" sz="2000" dirty="0">
                <a:latin typeface="Times New Roman" panose="02020603050405020304" pitchFamily="18" charset="0"/>
                <a:cs typeface="Times New Roman" panose="02020603050405020304" pitchFamily="18" charset="0"/>
              </a:rPr>
              <a:t>:  the recipient of a policy (e.g., Tenant, contains, object)</a:t>
            </a:r>
            <a:endParaRPr lang="en-US" altLang="zh-CN" dirty="0">
              <a:latin typeface="Times New Roman" panose="02020603050405020304" pitchFamily="18" charset="0"/>
              <a:cs typeface="Times New Roman" panose="02020603050405020304" pitchFamily="18" charset="0"/>
            </a:endParaRPr>
          </a:p>
          <a:p>
            <a:pPr marL="0" indent="0">
              <a:lnSpc>
                <a:spcPct val="100000"/>
              </a:lnSpc>
              <a:spcBef>
                <a:spcPts val="500"/>
              </a:spcBef>
              <a:buNone/>
            </a:pPr>
            <a:r>
              <a:rPr lang="en-US" altLang="zh-CN" sz="2000" b="1" dirty="0" err="1">
                <a:latin typeface="Times New Roman" panose="02020603050405020304" pitchFamily="18" charset="0"/>
                <a:cs typeface="Times New Roman" panose="02020603050405020304" pitchFamily="18" charset="0"/>
              </a:rPr>
              <a:t>TRIGGER_CLAUSE</a:t>
            </a:r>
            <a:r>
              <a:rPr lang="en-US" altLang="zh-CN" sz="2000" dirty="0">
                <a:latin typeface="Times New Roman" panose="02020603050405020304" pitchFamily="18" charset="0"/>
                <a:cs typeface="Times New Roman" panose="02020603050405020304" pitchFamily="18" charset="0"/>
              </a:rPr>
              <a:t>:  the trigger condition to execute filter </a:t>
            </a:r>
            <a:r>
              <a:rPr lang="en-US" altLang="zh-CN" dirty="0">
                <a:latin typeface="Times New Roman" panose="02020603050405020304" pitchFamily="18" charset="0"/>
                <a:cs typeface="Times New Roman" panose="02020603050405020304" pitchFamily="18" charset="0"/>
              </a:rPr>
              <a:t>(optional)</a:t>
            </a:r>
            <a:endParaRPr lang="en-US" altLang="zh-CN" sz="2000" dirty="0">
              <a:latin typeface="Times New Roman" panose="02020603050405020304" pitchFamily="18" charset="0"/>
              <a:cs typeface="Times New Roman" panose="02020603050405020304" pitchFamily="18" charset="0"/>
            </a:endParaRPr>
          </a:p>
          <a:p>
            <a:pPr marL="0" indent="0">
              <a:lnSpc>
                <a:spcPct val="100000"/>
              </a:lnSpc>
              <a:spcBef>
                <a:spcPts val="500"/>
              </a:spcBef>
              <a:buNone/>
            </a:pPr>
            <a:r>
              <a:rPr lang="en-US" altLang="zh-CN" sz="2000" b="1" dirty="0" err="1">
                <a:latin typeface="Times New Roman" panose="02020603050405020304" pitchFamily="18" charset="0"/>
                <a:cs typeface="Times New Roman" panose="02020603050405020304" pitchFamily="18" charset="0"/>
              </a:rPr>
              <a:t>ACTION_CLAUSE</a:t>
            </a:r>
            <a:r>
              <a:rPr lang="en-US" altLang="zh-CN" sz="2000" dirty="0">
                <a:latin typeface="Times New Roman" panose="02020603050405020304" pitchFamily="18" charset="0"/>
                <a:cs typeface="Times New Roman" panose="02020603050405020304" pitchFamily="18" charset="0"/>
              </a:rPr>
              <a:t>: indicate filters to execute and how filters execute</a:t>
            </a:r>
          </a:p>
        </p:txBody>
      </p:sp>
      <p:sp>
        <p:nvSpPr>
          <p:cNvPr id="3" name="标题 2"/>
          <p:cNvSpPr>
            <a:spLocks noGrp="1"/>
          </p:cNvSpPr>
          <p:nvPr>
            <p:ph type="title"/>
          </p:nvPr>
        </p:nvSpPr>
        <p:spPr/>
        <p:txBody>
          <a:bodyPr/>
          <a:lstStyle/>
          <a:p>
            <a:r>
              <a:rPr lang="en-US" altLang="zh-CN" dirty="0"/>
              <a:t>Design And Implementation</a:t>
            </a:r>
            <a:endParaRPr lang="zh-CN" altLang="en-US" dirty="0"/>
          </a:p>
        </p:txBody>
      </p:sp>
      <p:grpSp>
        <p:nvGrpSpPr>
          <p:cNvPr id="6" name="组合 5">
            <a:extLst>
              <a:ext uri="{FF2B5EF4-FFF2-40B4-BE49-F238E27FC236}">
                <a16:creationId xmlns:a16="http://schemas.microsoft.com/office/drawing/2014/main" id="{0587528B-16BB-4BC3-B02D-DEBED7E5779C}"/>
              </a:ext>
            </a:extLst>
          </p:cNvPr>
          <p:cNvGrpSpPr/>
          <p:nvPr/>
        </p:nvGrpSpPr>
        <p:grpSpPr>
          <a:xfrm>
            <a:off x="852457" y="4416879"/>
            <a:ext cx="7439086" cy="2204276"/>
            <a:chOff x="778716" y="4469973"/>
            <a:chExt cx="7439086" cy="2204276"/>
          </a:xfrm>
        </p:grpSpPr>
        <p:pic>
          <p:nvPicPr>
            <p:cNvPr id="2" name="图片 1">
              <a:extLst>
                <a:ext uri="{FF2B5EF4-FFF2-40B4-BE49-F238E27FC236}">
                  <a16:creationId xmlns:a16="http://schemas.microsoft.com/office/drawing/2014/main" id="{B912621A-0633-438E-AE2B-B882B98FDFEF}"/>
                </a:ext>
              </a:extLst>
            </p:cNvPr>
            <p:cNvPicPr>
              <a:picLocks noChangeAspect="1"/>
            </p:cNvPicPr>
            <p:nvPr/>
          </p:nvPicPr>
          <p:blipFill>
            <a:blip r:embed="rId3"/>
            <a:stretch>
              <a:fillRect/>
            </a:stretch>
          </p:blipFill>
          <p:spPr>
            <a:xfrm>
              <a:off x="778716" y="4469973"/>
              <a:ext cx="7439086" cy="1779510"/>
            </a:xfrm>
            <a:prstGeom prst="rect">
              <a:avLst/>
            </a:prstGeom>
          </p:spPr>
        </p:pic>
        <p:pic>
          <p:nvPicPr>
            <p:cNvPr id="4" name="图片 3">
              <a:extLst>
                <a:ext uri="{FF2B5EF4-FFF2-40B4-BE49-F238E27FC236}">
                  <a16:creationId xmlns:a16="http://schemas.microsoft.com/office/drawing/2014/main" id="{68C66D65-078C-48B9-99E5-352448CC54C5}"/>
                </a:ext>
              </a:extLst>
            </p:cNvPr>
            <p:cNvPicPr>
              <a:picLocks noChangeAspect="1"/>
            </p:cNvPicPr>
            <p:nvPr/>
          </p:nvPicPr>
          <p:blipFill>
            <a:blip r:embed="rId4"/>
            <a:stretch>
              <a:fillRect/>
            </a:stretch>
          </p:blipFill>
          <p:spPr>
            <a:xfrm>
              <a:off x="3140946" y="6388499"/>
              <a:ext cx="2714625" cy="285750"/>
            </a:xfrm>
            <a:prstGeom prst="rect">
              <a:avLst/>
            </a:prstGeom>
          </p:spPr>
        </p:pic>
      </p:grpSp>
    </p:spTree>
    <p:extLst>
      <p:ext uri="{BB962C8B-B14F-4D97-AF65-F5344CB8AC3E}">
        <p14:creationId xmlns:p14="http://schemas.microsoft.com/office/powerpoint/2010/main" val="3540825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Design And Implementation</a:t>
            </a:r>
            <a:endParaRPr lang="zh-CN" altLang="en-US" dirty="0"/>
          </a:p>
        </p:txBody>
      </p:sp>
      <p:sp>
        <p:nvSpPr>
          <p:cNvPr id="9" name="文本框 8">
            <a:extLst>
              <a:ext uri="{FF2B5EF4-FFF2-40B4-BE49-F238E27FC236}">
                <a16:creationId xmlns:a16="http://schemas.microsoft.com/office/drawing/2014/main" id="{33445BCB-D94A-4D55-9495-674C8AB889E9}"/>
              </a:ext>
            </a:extLst>
          </p:cNvPr>
          <p:cNvSpPr txBox="1"/>
          <p:nvPr/>
        </p:nvSpPr>
        <p:spPr>
          <a:xfrm>
            <a:off x="861307" y="1890281"/>
            <a:ext cx="7863836" cy="2567369"/>
          </a:xfrm>
          <a:prstGeom prst="rect">
            <a:avLst/>
          </a:prstGeom>
          <a:noFill/>
        </p:spPr>
        <p:txBody>
          <a:bodyPr wrap="square" rtlCol="0">
            <a:spAutoFit/>
          </a:bodyPr>
          <a:lstStyle/>
          <a:p>
            <a:pPr>
              <a:spcBef>
                <a:spcPts val="500"/>
              </a:spcBef>
            </a:pPr>
            <a:r>
              <a:rPr lang="en-US" altLang="zh-CN" sz="2000" dirty="0">
                <a:latin typeface="Times New Roman" panose="02020603050405020304" pitchFamily="18" charset="0"/>
                <a:cs typeface="Times New Roman" panose="02020603050405020304" pitchFamily="18" charset="0"/>
              </a:rPr>
              <a:t>Controllers</a:t>
            </a:r>
          </a:p>
          <a:p>
            <a:pPr>
              <a:spcBef>
                <a:spcPts val="500"/>
              </a:spcBef>
            </a:pPr>
            <a:r>
              <a:rPr lang="en-US" altLang="zh-CN" sz="2000" dirty="0">
                <a:latin typeface="Times New Roman" panose="02020603050405020304" pitchFamily="18" charset="0"/>
                <a:cs typeface="Times New Roman" panose="02020603050405020304" pitchFamily="18" charset="0"/>
              </a:rPr>
              <a:t>Crystal offers two types of controller</a:t>
            </a:r>
          </a:p>
          <a:p>
            <a:pPr lvl="1">
              <a:spcBef>
                <a:spcPts val="500"/>
              </a:spcBef>
            </a:pPr>
            <a:r>
              <a:rPr lang="en-US" altLang="zh-CN" sz="2000" dirty="0">
                <a:latin typeface="Times New Roman" panose="02020603050405020304" pitchFamily="18" charset="0"/>
                <a:cs typeface="Times New Roman" panose="02020603050405020304" pitchFamily="18" charset="0"/>
              </a:rPr>
              <a:t>- automation controllers:  generated by DSL</a:t>
            </a:r>
          </a:p>
          <a:p>
            <a:pPr lvl="1">
              <a:spcBef>
                <a:spcPts val="500"/>
              </a:spcBef>
            </a:pPr>
            <a:r>
              <a:rPr lang="en-US" altLang="zh-CN" sz="2000" dirty="0">
                <a:latin typeface="Times New Roman" panose="02020603050405020304" pitchFamily="18" charset="0"/>
                <a:cs typeface="Times New Roman" panose="02020603050405020304" pitchFamily="18" charset="0"/>
              </a:rPr>
              <a:t>- global controllers:  extending a base class  and overriding its </a:t>
            </a:r>
            <a:r>
              <a:rPr lang="en-US" altLang="zh-CN" sz="2000" dirty="0" err="1">
                <a:latin typeface="Times New Roman" panose="02020603050405020304" pitchFamily="18" charset="0"/>
                <a:cs typeface="Times New Roman" panose="02020603050405020304" pitchFamily="18" charset="0"/>
              </a:rPr>
              <a:t>computeAssignments</a:t>
            </a:r>
            <a:r>
              <a:rPr lang="en-US" altLang="zh-CN" sz="2000" dirty="0">
                <a:latin typeface="Times New Roman" panose="02020603050405020304" pitchFamily="18" charset="0"/>
                <a:cs typeface="Times New Roman" panose="02020603050405020304" pitchFamily="18" charset="0"/>
              </a:rPr>
              <a:t> method to get Service-Level Objectives(</a:t>
            </a:r>
            <a:r>
              <a:rPr lang="en-US" altLang="zh-CN" sz="2000" dirty="0" err="1">
                <a:latin typeface="Times New Roman" panose="02020603050405020304" pitchFamily="18" charset="0"/>
                <a:cs typeface="Times New Roman" panose="02020603050405020304" pitchFamily="18" charset="0"/>
              </a:rPr>
              <a:t>SLO</a:t>
            </a:r>
            <a:r>
              <a:rPr lang="en-US" altLang="zh-CN" sz="2000" dirty="0">
                <a:latin typeface="Times New Roman" panose="02020603050405020304" pitchFamily="18" charset="0"/>
                <a:cs typeface="Times New Roman" panose="02020603050405020304" pitchFamily="18" charset="0"/>
              </a:rPr>
              <a:t>)</a:t>
            </a:r>
            <a:endParaRPr lang="zh-CN" altLang="zh-CN" sz="2000" dirty="0">
              <a:latin typeface="Times New Roman" panose="02020603050405020304" pitchFamily="18" charset="0"/>
              <a:cs typeface="Times New Roman" panose="02020603050405020304" pitchFamily="18" charset="0"/>
            </a:endParaRPr>
          </a:p>
          <a:p>
            <a:pPr>
              <a:spcBef>
                <a:spcPts val="500"/>
              </a:spcBef>
            </a:pPr>
            <a:endParaRPr lang="en-US" altLang="zh-CN" sz="2000" dirty="0">
              <a:latin typeface="Times New Roman" panose="02020603050405020304" pitchFamily="18" charset="0"/>
              <a:cs typeface="Times New Roman" panose="02020603050405020304" pitchFamily="18" charset="0"/>
            </a:endParaRPr>
          </a:p>
          <a:p>
            <a:pPr>
              <a:spcBef>
                <a:spcPts val="500"/>
              </a:spcBef>
            </a:pPr>
            <a:endParaRPr lang="zh-CN" altLang="en-US" sz="2000" dirty="0"/>
          </a:p>
        </p:txBody>
      </p:sp>
      <p:grpSp>
        <p:nvGrpSpPr>
          <p:cNvPr id="22" name="组合 21">
            <a:extLst>
              <a:ext uri="{FF2B5EF4-FFF2-40B4-BE49-F238E27FC236}">
                <a16:creationId xmlns:a16="http://schemas.microsoft.com/office/drawing/2014/main" id="{455DF15D-6FED-47F3-8CF7-9221DDEAB693}"/>
              </a:ext>
            </a:extLst>
          </p:cNvPr>
          <p:cNvGrpSpPr/>
          <p:nvPr/>
        </p:nvGrpSpPr>
        <p:grpSpPr>
          <a:xfrm>
            <a:off x="2916140" y="3922045"/>
            <a:ext cx="3113001" cy="2014898"/>
            <a:chOff x="697982" y="3801866"/>
            <a:chExt cx="3776679" cy="2567369"/>
          </a:xfrm>
        </p:grpSpPr>
        <p:pic>
          <p:nvPicPr>
            <p:cNvPr id="4" name="图片 3">
              <a:extLst>
                <a:ext uri="{FF2B5EF4-FFF2-40B4-BE49-F238E27FC236}">
                  <a16:creationId xmlns:a16="http://schemas.microsoft.com/office/drawing/2014/main" id="{E8329DBB-C527-4DA1-BA49-8232198099D9}"/>
                </a:ext>
              </a:extLst>
            </p:cNvPr>
            <p:cNvPicPr>
              <a:picLocks noChangeAspect="1"/>
            </p:cNvPicPr>
            <p:nvPr/>
          </p:nvPicPr>
          <p:blipFill>
            <a:blip r:embed="rId3"/>
            <a:stretch>
              <a:fillRect/>
            </a:stretch>
          </p:blipFill>
          <p:spPr>
            <a:xfrm>
              <a:off x="1262624" y="5680571"/>
              <a:ext cx="680466" cy="688664"/>
            </a:xfrm>
            <a:prstGeom prst="rect">
              <a:avLst/>
            </a:prstGeom>
          </p:spPr>
        </p:pic>
        <p:grpSp>
          <p:nvGrpSpPr>
            <p:cNvPr id="11" name="组合 10">
              <a:extLst>
                <a:ext uri="{FF2B5EF4-FFF2-40B4-BE49-F238E27FC236}">
                  <a16:creationId xmlns:a16="http://schemas.microsoft.com/office/drawing/2014/main" id="{D74FEDD4-6129-45B6-BB16-71446A071E51}"/>
                </a:ext>
              </a:extLst>
            </p:cNvPr>
            <p:cNvGrpSpPr/>
            <p:nvPr/>
          </p:nvGrpSpPr>
          <p:grpSpPr>
            <a:xfrm>
              <a:off x="3265293" y="4392416"/>
              <a:ext cx="1209368" cy="1070387"/>
              <a:chOff x="3427525" y="4315724"/>
              <a:chExt cx="1705555" cy="1567999"/>
            </a:xfrm>
          </p:grpSpPr>
          <p:pic>
            <p:nvPicPr>
              <p:cNvPr id="6" name="图片 5">
                <a:extLst>
                  <a:ext uri="{FF2B5EF4-FFF2-40B4-BE49-F238E27FC236}">
                    <a16:creationId xmlns:a16="http://schemas.microsoft.com/office/drawing/2014/main" id="{9BDF48D6-A52D-4B9F-BC44-C7FA591A02D6}"/>
                  </a:ext>
                </a:extLst>
              </p:cNvPr>
              <p:cNvPicPr>
                <a:picLocks noChangeAspect="1"/>
              </p:cNvPicPr>
              <p:nvPr/>
            </p:nvPicPr>
            <p:blipFill>
              <a:blip r:embed="rId4"/>
              <a:stretch>
                <a:fillRect/>
              </a:stretch>
            </p:blipFill>
            <p:spPr>
              <a:xfrm>
                <a:off x="4227130" y="4514962"/>
                <a:ext cx="905950" cy="699478"/>
              </a:xfrm>
              <a:prstGeom prst="rect">
                <a:avLst/>
              </a:prstGeom>
            </p:spPr>
          </p:pic>
          <p:pic>
            <p:nvPicPr>
              <p:cNvPr id="7" name="图片 6">
                <a:extLst>
                  <a:ext uri="{FF2B5EF4-FFF2-40B4-BE49-F238E27FC236}">
                    <a16:creationId xmlns:a16="http://schemas.microsoft.com/office/drawing/2014/main" id="{AF64B057-9150-429F-8A97-86205F1CA88D}"/>
                  </a:ext>
                </a:extLst>
              </p:cNvPr>
              <p:cNvPicPr>
                <a:picLocks noChangeAspect="1"/>
              </p:cNvPicPr>
              <p:nvPr/>
            </p:nvPicPr>
            <p:blipFill>
              <a:blip r:embed="rId4"/>
              <a:stretch>
                <a:fillRect/>
              </a:stretch>
            </p:blipFill>
            <p:spPr>
              <a:xfrm>
                <a:off x="3427525" y="4315724"/>
                <a:ext cx="790515" cy="610351"/>
              </a:xfrm>
              <a:prstGeom prst="rect">
                <a:avLst/>
              </a:prstGeom>
            </p:spPr>
          </p:pic>
          <p:pic>
            <p:nvPicPr>
              <p:cNvPr id="8" name="图片 7">
                <a:extLst>
                  <a:ext uri="{FF2B5EF4-FFF2-40B4-BE49-F238E27FC236}">
                    <a16:creationId xmlns:a16="http://schemas.microsoft.com/office/drawing/2014/main" id="{0194416B-14AA-4550-A7CE-27B8CCDE09FB}"/>
                  </a:ext>
                </a:extLst>
              </p:cNvPr>
              <p:cNvPicPr>
                <a:picLocks noChangeAspect="1"/>
              </p:cNvPicPr>
              <p:nvPr/>
            </p:nvPicPr>
            <p:blipFill>
              <a:blip r:embed="rId4"/>
              <a:stretch>
                <a:fillRect/>
              </a:stretch>
            </p:blipFill>
            <p:spPr>
              <a:xfrm>
                <a:off x="3628103" y="5273373"/>
                <a:ext cx="790514" cy="610350"/>
              </a:xfrm>
              <a:prstGeom prst="rect">
                <a:avLst/>
              </a:prstGeom>
            </p:spPr>
          </p:pic>
        </p:grpSp>
        <p:pic>
          <p:nvPicPr>
            <p:cNvPr id="10" name="图片 9">
              <a:extLst>
                <a:ext uri="{FF2B5EF4-FFF2-40B4-BE49-F238E27FC236}">
                  <a16:creationId xmlns:a16="http://schemas.microsoft.com/office/drawing/2014/main" id="{F4444C5C-203D-47A0-9239-EE6EC7B0A00D}"/>
                </a:ext>
              </a:extLst>
            </p:cNvPr>
            <p:cNvPicPr>
              <a:picLocks noChangeAspect="1"/>
            </p:cNvPicPr>
            <p:nvPr/>
          </p:nvPicPr>
          <p:blipFill>
            <a:blip r:embed="rId5"/>
            <a:stretch>
              <a:fillRect/>
            </a:stretch>
          </p:blipFill>
          <p:spPr>
            <a:xfrm>
              <a:off x="769420" y="3801866"/>
              <a:ext cx="1666875" cy="590550"/>
            </a:xfrm>
            <a:prstGeom prst="rect">
              <a:avLst/>
            </a:prstGeom>
          </p:spPr>
        </p:pic>
        <p:pic>
          <p:nvPicPr>
            <p:cNvPr id="13" name="图片 12">
              <a:extLst>
                <a:ext uri="{FF2B5EF4-FFF2-40B4-BE49-F238E27FC236}">
                  <a16:creationId xmlns:a16="http://schemas.microsoft.com/office/drawing/2014/main" id="{AD1F60B1-9154-497A-907B-5F0946F65E89}"/>
                </a:ext>
              </a:extLst>
            </p:cNvPr>
            <p:cNvPicPr>
              <a:picLocks noChangeAspect="1"/>
            </p:cNvPicPr>
            <p:nvPr/>
          </p:nvPicPr>
          <p:blipFill>
            <a:blip r:embed="rId6"/>
            <a:stretch>
              <a:fillRect/>
            </a:stretch>
          </p:blipFill>
          <p:spPr>
            <a:xfrm>
              <a:off x="697982" y="4602956"/>
              <a:ext cx="1809750" cy="695325"/>
            </a:xfrm>
            <a:prstGeom prst="rect">
              <a:avLst/>
            </a:prstGeom>
          </p:spPr>
        </p:pic>
        <p:cxnSp>
          <p:nvCxnSpPr>
            <p:cNvPr id="15" name="直接箭头连接符 14">
              <a:extLst>
                <a:ext uri="{FF2B5EF4-FFF2-40B4-BE49-F238E27FC236}">
                  <a16:creationId xmlns:a16="http://schemas.microsoft.com/office/drawing/2014/main" id="{7B60EDAB-6C75-4DF0-B886-272E954CB363}"/>
                </a:ext>
              </a:extLst>
            </p:cNvPr>
            <p:cNvCxnSpPr/>
            <p:nvPr/>
          </p:nvCxnSpPr>
          <p:spPr>
            <a:xfrm>
              <a:off x="1648284" y="4386840"/>
              <a:ext cx="0" cy="2831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07333B57-4C1B-49CC-B76D-E97DB688E168}"/>
                </a:ext>
              </a:extLst>
            </p:cNvPr>
            <p:cNvCxnSpPr>
              <a:cxnSpLocks/>
            </p:cNvCxnSpPr>
            <p:nvPr/>
          </p:nvCxnSpPr>
          <p:spPr>
            <a:xfrm flipV="1">
              <a:off x="1648284" y="5256986"/>
              <a:ext cx="0" cy="3822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a:extLst>
                <a:ext uri="{FF2B5EF4-FFF2-40B4-BE49-F238E27FC236}">
                  <a16:creationId xmlns:a16="http://schemas.microsoft.com/office/drawing/2014/main" id="{EBD86540-E29D-48AF-A1E9-0F09CC78CBC0}"/>
                </a:ext>
              </a:extLst>
            </p:cNvPr>
            <p:cNvCxnSpPr>
              <a:cxnSpLocks/>
              <a:stCxn id="13" idx="3"/>
            </p:cNvCxnSpPr>
            <p:nvPr/>
          </p:nvCxnSpPr>
          <p:spPr>
            <a:xfrm>
              <a:off x="2507732" y="4950619"/>
              <a:ext cx="7575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096461979"/>
      </p:ext>
    </p:extLst>
  </p:cSld>
  <p:clrMapOvr>
    <a:masterClrMapping/>
  </p:clrMapOvr>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0</TotalTime>
  <Words>2368</Words>
  <Application>Microsoft Office PowerPoint</Application>
  <PresentationFormat>全屏显示(4:3)</PresentationFormat>
  <Paragraphs>150</Paragraphs>
  <Slides>19</Slides>
  <Notes>19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19</vt:i4>
      </vt:variant>
    </vt:vector>
  </HeadingPairs>
  <TitlesOfParts>
    <vt:vector size="27" baseType="lpstr">
      <vt:lpstr>等线</vt:lpstr>
      <vt:lpstr>等线 Light</vt:lpstr>
      <vt:lpstr>微软雅黑</vt:lpstr>
      <vt:lpstr>Arial</vt:lpstr>
      <vt:lpstr>Calibri</vt:lpstr>
      <vt:lpstr>Times New Roman</vt:lpstr>
      <vt:lpstr>Wingdings</vt:lpstr>
      <vt:lpstr>2016-VI主题-蓝</vt:lpstr>
      <vt:lpstr>Crystal: Software-Defined Storage for Multi-tenant Object Stores</vt:lpstr>
      <vt:lpstr> Contents</vt:lpstr>
      <vt:lpstr>Background</vt:lpstr>
      <vt:lpstr>Background</vt:lpstr>
      <vt:lpstr>Motivation</vt:lpstr>
      <vt:lpstr>Motivation</vt:lpstr>
      <vt:lpstr>Design And Implementation</vt:lpstr>
      <vt:lpstr>Design And Implementation</vt:lpstr>
      <vt:lpstr>Design And Implementation</vt:lpstr>
      <vt:lpstr>Design And Implementation</vt:lpstr>
      <vt:lpstr>Design And Implementation</vt:lpstr>
      <vt:lpstr>Design And Implementation</vt:lpstr>
      <vt:lpstr>Design And Implementation</vt:lpstr>
      <vt:lpstr>Evaluation</vt:lpstr>
      <vt:lpstr>Evaluation</vt:lpstr>
      <vt:lpstr>Evaluation</vt:lpstr>
      <vt:lpstr>Evaluation</vt:lpstr>
      <vt:lpstr>Evaluation</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p fas</cp:lastModifiedBy>
  <cp:revision>148</cp:revision>
  <dcterms:created xsi:type="dcterms:W3CDTF">2016-04-20T02:59:17Z</dcterms:created>
  <dcterms:modified xsi:type="dcterms:W3CDTF">2019-04-12T07:29:54Z</dcterms:modified>
</cp:coreProperties>
</file>